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0" r:id="rId1"/>
  </p:sldMasterIdLst>
  <p:notesMasterIdLst>
    <p:notesMasterId r:id="rId58"/>
  </p:notesMasterIdLst>
  <p:handoutMasterIdLst>
    <p:handoutMasterId r:id="rId59"/>
  </p:handoutMasterIdLst>
  <p:sldIdLst>
    <p:sldId id="256" r:id="rId2"/>
    <p:sldId id="285" r:id="rId3"/>
    <p:sldId id="257" r:id="rId4"/>
    <p:sldId id="259" r:id="rId5"/>
    <p:sldId id="260" r:id="rId6"/>
    <p:sldId id="261" r:id="rId7"/>
    <p:sldId id="262" r:id="rId8"/>
    <p:sldId id="263" r:id="rId9"/>
    <p:sldId id="264" r:id="rId10"/>
    <p:sldId id="265" r:id="rId11"/>
    <p:sldId id="304" r:id="rId12"/>
    <p:sldId id="268" r:id="rId13"/>
    <p:sldId id="267" r:id="rId14"/>
    <p:sldId id="313" r:id="rId15"/>
    <p:sldId id="306" r:id="rId16"/>
    <p:sldId id="266" r:id="rId17"/>
    <p:sldId id="269" r:id="rId18"/>
    <p:sldId id="278" r:id="rId19"/>
    <p:sldId id="305" r:id="rId20"/>
    <p:sldId id="307" r:id="rId21"/>
    <p:sldId id="270" r:id="rId22"/>
    <p:sldId id="308" r:id="rId23"/>
    <p:sldId id="271" r:id="rId24"/>
    <p:sldId id="272" r:id="rId25"/>
    <p:sldId id="273" r:id="rId26"/>
    <p:sldId id="274" r:id="rId27"/>
    <p:sldId id="275" r:id="rId28"/>
    <p:sldId id="276" r:id="rId29"/>
    <p:sldId id="309" r:id="rId30"/>
    <p:sldId id="277" r:id="rId31"/>
    <p:sldId id="310" r:id="rId32"/>
    <p:sldId id="279" r:id="rId33"/>
    <p:sldId id="282" r:id="rId34"/>
    <p:sldId id="283" r:id="rId35"/>
    <p:sldId id="284" r:id="rId36"/>
    <p:sldId id="286" r:id="rId37"/>
    <p:sldId id="311" r:id="rId38"/>
    <p:sldId id="287" r:id="rId39"/>
    <p:sldId id="289" r:id="rId40"/>
    <p:sldId id="288"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280" r:id="rId56"/>
    <p:sldId id="281" r:id="rId57"/>
  </p:sldIdLst>
  <p:sldSz cx="9144000" cy="6858000" type="screen4x3"/>
  <p:notesSz cx="9601200" cy="7315200"/>
  <p:embeddedFontLst>
    <p:embeddedFont>
      <p:font typeface="Times" panose="02020603050405020304" pitchFamily="18" charset="0"/>
      <p:regular r:id="rId60"/>
      <p:bold r:id="rId61"/>
      <p:italic r:id="rId62"/>
      <p:boldItalic r:id="rId63"/>
    </p:embeddedFont>
    <p:embeddedFont>
      <p:font typeface="Trebuchet MS" panose="020B0603020202020204" pitchFamily="34" charset="0"/>
      <p:regular r:id="rId64"/>
      <p:bold r:id="rId65"/>
      <p:italic r:id="rId66"/>
      <p:boldItalic r:id="rId67"/>
    </p:embeddedFont>
  </p:embeddedFontLst>
  <p:defaultTextStyle>
    <a:defPPr>
      <a:defRPr lang="en-US"/>
    </a:defPPr>
    <a:lvl1pPr algn="ctr" rtl="0" eaLnBrk="0" fontAlgn="base" hangingPunct="0">
      <a:spcBef>
        <a:spcPct val="0"/>
      </a:spcBef>
      <a:spcAft>
        <a:spcPct val="0"/>
      </a:spcAft>
      <a:defRPr sz="2000" kern="1200">
        <a:solidFill>
          <a:srgbClr val="CC0000"/>
        </a:solidFill>
        <a:latin typeface="Arial" charset="0"/>
        <a:ea typeface="MS PGothic" pitchFamily="34" charset="-128"/>
        <a:cs typeface="+mn-cs"/>
      </a:defRPr>
    </a:lvl1pPr>
    <a:lvl2pPr marL="457200" algn="ctr" rtl="0" eaLnBrk="0" fontAlgn="base" hangingPunct="0">
      <a:spcBef>
        <a:spcPct val="0"/>
      </a:spcBef>
      <a:spcAft>
        <a:spcPct val="0"/>
      </a:spcAft>
      <a:defRPr sz="2000" kern="1200">
        <a:solidFill>
          <a:srgbClr val="CC0000"/>
        </a:solidFill>
        <a:latin typeface="Arial" charset="0"/>
        <a:ea typeface="MS PGothic" pitchFamily="34" charset="-128"/>
        <a:cs typeface="+mn-cs"/>
      </a:defRPr>
    </a:lvl2pPr>
    <a:lvl3pPr marL="914400" algn="ctr" rtl="0" eaLnBrk="0" fontAlgn="base" hangingPunct="0">
      <a:spcBef>
        <a:spcPct val="0"/>
      </a:spcBef>
      <a:spcAft>
        <a:spcPct val="0"/>
      </a:spcAft>
      <a:defRPr sz="2000" kern="1200">
        <a:solidFill>
          <a:srgbClr val="CC0000"/>
        </a:solidFill>
        <a:latin typeface="Arial" charset="0"/>
        <a:ea typeface="MS PGothic" pitchFamily="34" charset="-128"/>
        <a:cs typeface="+mn-cs"/>
      </a:defRPr>
    </a:lvl3pPr>
    <a:lvl4pPr marL="1371600" algn="ctr" rtl="0" eaLnBrk="0" fontAlgn="base" hangingPunct="0">
      <a:spcBef>
        <a:spcPct val="0"/>
      </a:spcBef>
      <a:spcAft>
        <a:spcPct val="0"/>
      </a:spcAft>
      <a:defRPr sz="2000" kern="1200">
        <a:solidFill>
          <a:srgbClr val="CC0000"/>
        </a:solidFill>
        <a:latin typeface="Arial" charset="0"/>
        <a:ea typeface="MS PGothic" pitchFamily="34" charset="-128"/>
        <a:cs typeface="+mn-cs"/>
      </a:defRPr>
    </a:lvl4pPr>
    <a:lvl5pPr marL="1828800" algn="ctr" rtl="0" eaLnBrk="0" fontAlgn="base" hangingPunct="0">
      <a:spcBef>
        <a:spcPct val="0"/>
      </a:spcBef>
      <a:spcAft>
        <a:spcPct val="0"/>
      </a:spcAft>
      <a:defRPr sz="2000" kern="1200">
        <a:solidFill>
          <a:srgbClr val="CC0000"/>
        </a:solidFill>
        <a:latin typeface="Arial" charset="0"/>
        <a:ea typeface="MS PGothic" pitchFamily="34" charset="-128"/>
        <a:cs typeface="+mn-cs"/>
      </a:defRPr>
    </a:lvl5pPr>
    <a:lvl6pPr marL="2286000" algn="l" defTabSz="914400" rtl="0" eaLnBrk="1" latinLnBrk="0" hangingPunct="1">
      <a:defRPr sz="2000" kern="1200">
        <a:solidFill>
          <a:srgbClr val="CC0000"/>
        </a:solidFill>
        <a:latin typeface="Arial" charset="0"/>
        <a:ea typeface="MS PGothic" pitchFamily="34" charset="-128"/>
        <a:cs typeface="+mn-cs"/>
      </a:defRPr>
    </a:lvl6pPr>
    <a:lvl7pPr marL="2743200" algn="l" defTabSz="914400" rtl="0" eaLnBrk="1" latinLnBrk="0" hangingPunct="1">
      <a:defRPr sz="2000" kern="1200">
        <a:solidFill>
          <a:srgbClr val="CC0000"/>
        </a:solidFill>
        <a:latin typeface="Arial" charset="0"/>
        <a:ea typeface="MS PGothic" pitchFamily="34" charset="-128"/>
        <a:cs typeface="+mn-cs"/>
      </a:defRPr>
    </a:lvl7pPr>
    <a:lvl8pPr marL="3200400" algn="l" defTabSz="914400" rtl="0" eaLnBrk="1" latinLnBrk="0" hangingPunct="1">
      <a:defRPr sz="2000" kern="1200">
        <a:solidFill>
          <a:srgbClr val="CC0000"/>
        </a:solidFill>
        <a:latin typeface="Arial" charset="0"/>
        <a:ea typeface="MS PGothic" pitchFamily="34" charset="-128"/>
        <a:cs typeface="+mn-cs"/>
      </a:defRPr>
    </a:lvl8pPr>
    <a:lvl9pPr marL="3657600" algn="l" defTabSz="914400" rtl="0" eaLnBrk="1" latinLnBrk="0" hangingPunct="1">
      <a:defRPr sz="2000" kern="1200">
        <a:solidFill>
          <a:srgbClr val="CC0000"/>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304">
          <p15:clr>
            <a:srgbClr val="A4A3A4"/>
          </p15:clr>
        </p15:guide>
        <p15:guide id="2" pos="30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700" autoAdjust="0"/>
  </p:normalViewPr>
  <p:slideViewPr>
    <p:cSldViewPr snapToGrid="0">
      <p:cViewPr varScale="1">
        <p:scale>
          <a:sx n="95" d="100"/>
          <a:sy n="95" d="100"/>
        </p:scale>
        <p:origin x="557"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1026" y="-108"/>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7.fntdata"/><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088-46ED-9F96-C676F663DA96}"/>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088-46ED-9F96-C676F663DA96}"/>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088-46ED-9F96-C676F663DA96}"/>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088-46ED-9F96-C676F663DA96}"/>
              </c:ext>
            </c:extLst>
          </c:dPt>
          <c:cat>
            <c:strRef>
              <c:f>Sheet1!$A$2:$A$5</c:f>
              <c:strCache>
                <c:ptCount val="4"/>
                <c:pt idx="0">
                  <c:v>Talk</c:v>
                </c:pt>
                <c:pt idx="1">
                  <c:v>Review paper/talk questions</c:v>
                </c:pt>
                <c:pt idx="2">
                  <c:v>Undergraduate/Basic material questions</c:v>
                </c:pt>
                <c:pt idx="3">
                  <c:v>Extra time as needed</c:v>
                </c:pt>
              </c:strCache>
            </c:strRef>
          </c:cat>
          <c:val>
            <c:numRef>
              <c:f>Sheet1!$B$2:$B$5</c:f>
              <c:numCache>
                <c:formatCode>General</c:formatCode>
                <c:ptCount val="4"/>
                <c:pt idx="0">
                  <c:v>30</c:v>
                </c:pt>
                <c:pt idx="1">
                  <c:v>45</c:v>
                </c:pt>
                <c:pt idx="2">
                  <c:v>45</c:v>
                </c:pt>
                <c:pt idx="3">
                  <c:v>60</c:v>
                </c:pt>
              </c:numCache>
            </c:numRef>
          </c:val>
          <c:extLst>
            <c:ext xmlns:c16="http://schemas.microsoft.com/office/drawing/2014/chart" uri="{C3380CC4-5D6E-409C-BE32-E72D297353CC}">
              <c16:uniqueId val="{00000000-072A-4C14-82F8-1EFA1F218B1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1026"/>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l" defTabSz="966788">
              <a:defRPr sz="1300" smtClean="0">
                <a:solidFill>
                  <a:schemeClr val="tx1"/>
                </a:solidFill>
                <a:latin typeface="Times New Roman" pitchFamily="18" charset="0"/>
              </a:defRPr>
            </a:lvl1pPr>
          </a:lstStyle>
          <a:p>
            <a:pPr>
              <a:defRPr/>
            </a:pPr>
            <a:r>
              <a:rPr lang="en-US"/>
              <a:t>18-752</a:t>
            </a:r>
          </a:p>
        </p:txBody>
      </p:sp>
      <p:sp>
        <p:nvSpPr>
          <p:cNvPr id="24579" name="Rectangle 1027"/>
          <p:cNvSpPr>
            <a:spLocks noGrp="1" noChangeArrowheads="1"/>
          </p:cNvSpPr>
          <p:nvPr>
            <p:ph type="dt" sz="quarter" idx="1"/>
          </p:nvPr>
        </p:nvSpPr>
        <p:spPr bwMode="auto">
          <a:xfrm>
            <a:off x="5440363" y="0"/>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smtClean="0">
                <a:solidFill>
                  <a:schemeClr val="tx1"/>
                </a:solidFill>
                <a:latin typeface="Times New Roman" pitchFamily="18" charset="0"/>
              </a:defRPr>
            </a:lvl1pPr>
          </a:lstStyle>
          <a:p>
            <a:pPr>
              <a:defRPr/>
            </a:pPr>
            <a:endParaRPr lang="en-US"/>
          </a:p>
        </p:txBody>
      </p:sp>
      <p:sp>
        <p:nvSpPr>
          <p:cNvPr id="24580" name="Rectangle 1028"/>
          <p:cNvSpPr>
            <a:spLocks noGrp="1" noChangeArrowheads="1"/>
          </p:cNvSpPr>
          <p:nvPr>
            <p:ph type="ftr" sz="quarter" idx="2"/>
          </p:nvPr>
        </p:nvSpPr>
        <p:spPr bwMode="auto">
          <a:xfrm>
            <a:off x="0" y="6950075"/>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l" defTabSz="966788">
              <a:defRPr sz="1300" smtClean="0">
                <a:solidFill>
                  <a:schemeClr val="tx1"/>
                </a:solidFill>
                <a:latin typeface="Times New Roman" pitchFamily="18" charset="0"/>
              </a:defRPr>
            </a:lvl1pPr>
          </a:lstStyle>
          <a:p>
            <a:pPr>
              <a:defRPr/>
            </a:pPr>
            <a:endParaRPr lang="en-US"/>
          </a:p>
        </p:txBody>
      </p:sp>
      <p:sp>
        <p:nvSpPr>
          <p:cNvPr id="24581" name="Rectangle 1029"/>
          <p:cNvSpPr>
            <a:spLocks noGrp="1" noChangeArrowheads="1"/>
          </p:cNvSpPr>
          <p:nvPr>
            <p:ph type="sldNum" sz="quarter" idx="3"/>
          </p:nvPr>
        </p:nvSpPr>
        <p:spPr bwMode="auto">
          <a:xfrm>
            <a:off x="5440363" y="6950075"/>
            <a:ext cx="41608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smtClean="0">
                <a:solidFill>
                  <a:schemeClr val="tx1"/>
                </a:solidFill>
                <a:latin typeface="Times New Roman" pitchFamily="18" charset="0"/>
              </a:defRPr>
            </a:lvl1pPr>
          </a:lstStyle>
          <a:p>
            <a:pPr>
              <a:defRPr/>
            </a:pPr>
            <a:fld id="{D4AFD0B8-8A8D-40EC-BBBB-41FE89426E23}" type="slidenum">
              <a:rPr lang="en-US"/>
              <a:pPr>
                <a:defRPr/>
              </a:pPr>
              <a:t>‹#›</a:t>
            </a:fld>
            <a:endParaRPr lang="en-US"/>
          </a:p>
        </p:txBody>
      </p:sp>
    </p:spTree>
    <p:extLst>
      <p:ext uri="{BB962C8B-B14F-4D97-AF65-F5344CB8AC3E}">
        <p14:creationId xmlns:p14="http://schemas.microsoft.com/office/powerpoint/2010/main" val="20067955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solidFill>
                  <a:schemeClr val="tx1"/>
                </a:solidFill>
                <a:latin typeface="Times New Roman" pitchFamily="18" charset="0"/>
              </a:defRPr>
            </a:lvl1pPr>
          </a:lstStyle>
          <a:p>
            <a:pPr>
              <a:defRPr/>
            </a:pPr>
            <a:endParaRPr lang="en-US"/>
          </a:p>
        </p:txBody>
      </p:sp>
      <p:sp>
        <p:nvSpPr>
          <p:cNvPr id="165891" name="Rectangle 3"/>
          <p:cNvSpPr>
            <a:spLocks noGrp="1" noChangeArrowheads="1"/>
          </p:cNvSpPr>
          <p:nvPr>
            <p:ph type="dt" idx="1"/>
          </p:nvPr>
        </p:nvSpPr>
        <p:spPr bwMode="auto">
          <a:xfrm>
            <a:off x="5438775" y="0"/>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solidFill>
                  <a:schemeClr val="tx1"/>
                </a:solidFill>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2971800" y="549275"/>
            <a:ext cx="3657600" cy="2743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5893" name="Rectangle 5"/>
          <p:cNvSpPr>
            <a:spLocks noGrp="1" noChangeArrowheads="1"/>
          </p:cNvSpPr>
          <p:nvPr>
            <p:ph type="body" sz="quarter" idx="3"/>
          </p:nvPr>
        </p:nvSpPr>
        <p:spPr bwMode="auto">
          <a:xfrm>
            <a:off x="960438" y="3475038"/>
            <a:ext cx="7680325" cy="329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5894" name="Rectangle 6"/>
          <p:cNvSpPr>
            <a:spLocks noGrp="1" noChangeArrowheads="1"/>
          </p:cNvSpPr>
          <p:nvPr>
            <p:ph type="ftr" sz="quarter" idx="4"/>
          </p:nvPr>
        </p:nvSpPr>
        <p:spPr bwMode="auto">
          <a:xfrm>
            <a:off x="0"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solidFill>
                  <a:schemeClr val="tx1"/>
                </a:solidFill>
                <a:latin typeface="Times New Roman" pitchFamily="18" charset="0"/>
              </a:defRPr>
            </a:lvl1pPr>
          </a:lstStyle>
          <a:p>
            <a:pPr>
              <a:defRPr/>
            </a:pPr>
            <a:endParaRPr lang="en-US"/>
          </a:p>
        </p:txBody>
      </p:sp>
      <p:sp>
        <p:nvSpPr>
          <p:cNvPr id="165895" name="Rectangle 7"/>
          <p:cNvSpPr>
            <a:spLocks noGrp="1" noChangeArrowheads="1"/>
          </p:cNvSpPr>
          <p:nvPr>
            <p:ph type="sldNum" sz="quarter" idx="5"/>
          </p:nvPr>
        </p:nvSpPr>
        <p:spPr bwMode="auto">
          <a:xfrm>
            <a:off x="5438775" y="6948488"/>
            <a:ext cx="4160838"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solidFill>
                  <a:schemeClr val="tx1"/>
                </a:solidFill>
                <a:latin typeface="Times New Roman" pitchFamily="18" charset="0"/>
              </a:defRPr>
            </a:lvl1pPr>
          </a:lstStyle>
          <a:p>
            <a:pPr>
              <a:defRPr/>
            </a:pPr>
            <a:fld id="{8C92E163-43C4-4428-9B05-6E952B587063}" type="slidenum">
              <a:rPr lang="en-US"/>
              <a:pPr>
                <a:defRPr/>
              </a:pPr>
              <a:t>‹#›</a:t>
            </a:fld>
            <a:endParaRPr lang="en-US"/>
          </a:p>
        </p:txBody>
      </p:sp>
    </p:spTree>
    <p:extLst>
      <p:ext uri="{BB962C8B-B14F-4D97-AF65-F5344CB8AC3E}">
        <p14:creationId xmlns:p14="http://schemas.microsoft.com/office/powerpoint/2010/main" val="32691256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2400"/>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53347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927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30175"/>
            <a:ext cx="2286000" cy="61309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30175"/>
            <a:ext cx="6705600" cy="61309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106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18752">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0238"/>
          </a:xfrm>
          <a:solidFill>
            <a:schemeClr val="accent1">
              <a:lumMod val="75000"/>
              <a:alpha val="9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lvl1pPr>
              <a:buClr>
                <a:srgbClr val="0070C0"/>
              </a:buClr>
              <a:defRPr sz="1800"/>
            </a:lvl1pPr>
            <a:lvl2pPr marL="742950" indent="-285750">
              <a:buClr>
                <a:srgbClr val="0070C0"/>
              </a:buClr>
              <a:buFont typeface="Times New Roman" panose="02020603050405020304" pitchFamily="18" charset="0"/>
              <a:buChar char="―"/>
              <a:defRPr sz="1600"/>
            </a:lvl2pPr>
            <a:lvl3pPr>
              <a:buClr>
                <a:srgbClr val="0070C0"/>
              </a:buCl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3331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18752">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0238"/>
          </a:xfrm>
          <a:solidFill>
            <a:schemeClr val="accent1">
              <a:lumMod val="75000"/>
              <a:alpha val="9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lvl1pPr>
              <a:buClr>
                <a:srgbClr val="0070C0"/>
              </a:buClr>
              <a:defRPr sz="1800"/>
            </a:lvl1pPr>
            <a:lvl2pPr marL="742950" indent="-285750">
              <a:buClr>
                <a:srgbClr val="0070C0"/>
              </a:buClr>
              <a:buFont typeface="Times New Roman" panose="02020603050405020304" pitchFamily="18" charset="0"/>
              <a:buChar char="―"/>
              <a:defRPr sz="1600"/>
            </a:lvl2pPr>
            <a:lvl3pPr>
              <a:buClr>
                <a:srgbClr val="0070C0"/>
              </a:buCl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168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7772400" cy="1362075"/>
          </a:xfrm>
        </p:spPr>
        <p:txBody>
          <a:bodyPr anchor="t"/>
          <a:lstStyle>
            <a:lvl1pPr algn="ctr">
              <a:defRPr sz="2400" b="1" cap="none" baseline="0"/>
            </a:lvl1pPr>
          </a:lstStyle>
          <a:p>
            <a:r>
              <a:rPr lang="en-US"/>
              <a:t>Click to edit Master title style</a:t>
            </a:r>
            <a:endParaRPr lang="en-US" dirty="0"/>
          </a:p>
        </p:txBody>
      </p:sp>
    </p:spTree>
    <p:extLst>
      <p:ext uri="{BB962C8B-B14F-4D97-AF65-F5344CB8AC3E}">
        <p14:creationId xmlns:p14="http://schemas.microsoft.com/office/powerpoint/2010/main" val="2285172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18752">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0238"/>
          </a:xfrm>
          <a:solidFill>
            <a:schemeClr val="accent1">
              <a:lumMod val="75000"/>
              <a:alpha val="9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lvl1pPr>
              <a:buClr>
                <a:srgbClr val="0070C0"/>
              </a:buClr>
              <a:defRPr sz="1800"/>
            </a:lvl1pPr>
            <a:lvl2pPr marL="742950" indent="-285750">
              <a:buClr>
                <a:srgbClr val="0070C0"/>
              </a:buClr>
              <a:buFont typeface="Times New Roman" panose="02020603050405020304" pitchFamily="18" charset="0"/>
              <a:buChar char="―"/>
              <a:defRPr sz="1600"/>
            </a:lvl2pPr>
            <a:lvl3pPr>
              <a:buClr>
                <a:srgbClr val="0070C0"/>
              </a:buCl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5404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7772400" cy="1362075"/>
          </a:xfrm>
        </p:spPr>
        <p:txBody>
          <a:bodyPr anchor="t"/>
          <a:lstStyle>
            <a:lvl1pPr algn="ctr">
              <a:defRPr sz="2400" b="1" cap="none" baseline="0"/>
            </a:lvl1pPr>
          </a:lstStyle>
          <a:p>
            <a:r>
              <a:rPr lang="en-US"/>
              <a:t>Click to edit Master title style</a:t>
            </a:r>
            <a:endParaRPr lang="en-US" dirty="0"/>
          </a:p>
        </p:txBody>
      </p:sp>
    </p:spTree>
    <p:extLst>
      <p:ext uri="{BB962C8B-B14F-4D97-AF65-F5344CB8AC3E}">
        <p14:creationId xmlns:p14="http://schemas.microsoft.com/office/powerpoint/2010/main" val="956085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18752">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0238"/>
          </a:xfrm>
          <a:solidFill>
            <a:schemeClr val="accent1">
              <a:lumMod val="75000"/>
              <a:alpha val="9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lvl1pPr>
              <a:buClr>
                <a:srgbClr val="0070C0"/>
              </a:buClr>
              <a:defRPr sz="1800"/>
            </a:lvl1pPr>
            <a:lvl2pPr marL="742950" indent="-285750">
              <a:buClr>
                <a:srgbClr val="0070C0"/>
              </a:buClr>
              <a:buFont typeface="Times New Roman" panose="02020603050405020304" pitchFamily="18" charset="0"/>
              <a:buChar char="―"/>
              <a:defRPr sz="1600"/>
            </a:lvl2pPr>
            <a:lvl3pPr>
              <a:buClr>
                <a:srgbClr val="0070C0"/>
              </a:buCl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687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7772400" cy="1362075"/>
          </a:xfrm>
        </p:spPr>
        <p:txBody>
          <a:bodyPr anchor="t"/>
          <a:lstStyle>
            <a:lvl1pPr algn="ctr">
              <a:defRPr sz="2400" b="1" cap="none" baseline="0"/>
            </a:lvl1pPr>
          </a:lstStyle>
          <a:p>
            <a:r>
              <a:rPr lang="en-US"/>
              <a:t>Click to edit Master title style</a:t>
            </a:r>
            <a:endParaRPr lang="en-US" dirty="0"/>
          </a:p>
        </p:txBody>
      </p:sp>
    </p:spTree>
    <p:extLst>
      <p:ext uri="{BB962C8B-B14F-4D97-AF65-F5344CB8AC3E}">
        <p14:creationId xmlns:p14="http://schemas.microsoft.com/office/powerpoint/2010/main" val="2965936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8752">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30238"/>
          </a:xfrm>
          <a:solidFill>
            <a:schemeClr val="accent1">
              <a:lumMod val="75000"/>
              <a:alpha val="9000"/>
            </a:schemeClr>
          </a:solidFill>
        </p:spPr>
        <p:txBody>
          <a:bodyPr/>
          <a:lstStyle/>
          <a:p>
            <a:r>
              <a:rPr lang="en-US"/>
              <a:t>Click to edit Master title style</a:t>
            </a:r>
            <a:endParaRPr lang="en-US" dirty="0"/>
          </a:p>
        </p:txBody>
      </p:sp>
      <p:sp>
        <p:nvSpPr>
          <p:cNvPr id="3" name="Content Placeholder 2"/>
          <p:cNvSpPr>
            <a:spLocks noGrp="1"/>
          </p:cNvSpPr>
          <p:nvPr>
            <p:ph idx="1"/>
          </p:nvPr>
        </p:nvSpPr>
        <p:spPr>
          <a:xfrm>
            <a:off x="304800" y="914400"/>
            <a:ext cx="8534400" cy="5486400"/>
          </a:xfrm>
        </p:spPr>
        <p:txBody>
          <a:bodyPr/>
          <a:lstStyle>
            <a:lvl1pPr>
              <a:buClr>
                <a:srgbClr val="0070C0"/>
              </a:buClr>
              <a:defRPr sz="1800"/>
            </a:lvl1pPr>
            <a:lvl2pPr marL="742950" indent="-285750">
              <a:buClr>
                <a:srgbClr val="0070C0"/>
              </a:buClr>
              <a:buFont typeface="Times New Roman" panose="02020603050405020304" pitchFamily="18" charset="0"/>
              <a:buChar char="―"/>
              <a:defRPr sz="1600"/>
            </a:lvl2pPr>
            <a:lvl3pPr>
              <a:buClr>
                <a:srgbClr val="0070C0"/>
              </a:buCl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757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2971800"/>
            <a:ext cx="7772400" cy="1362075"/>
          </a:xfrm>
        </p:spPr>
        <p:txBody>
          <a:bodyPr anchor="t"/>
          <a:lstStyle>
            <a:lvl1pPr algn="ctr">
              <a:defRPr sz="2400" b="1" cap="none" baseline="0"/>
            </a:lvl1pPr>
          </a:lstStyle>
          <a:p>
            <a:r>
              <a:rPr lang="en-US"/>
              <a:t>Click to edit Master title style</a:t>
            </a:r>
            <a:endParaRPr lang="en-US" dirty="0"/>
          </a:p>
        </p:txBody>
      </p:sp>
    </p:spTree>
    <p:extLst>
      <p:ext uri="{BB962C8B-B14F-4D97-AF65-F5344CB8AC3E}">
        <p14:creationId xmlns:p14="http://schemas.microsoft.com/office/powerpoint/2010/main" val="3795836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5475" y="992188"/>
            <a:ext cx="3910013"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7888" y="992188"/>
            <a:ext cx="3911600" cy="5268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30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091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95488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44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1908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404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0" y="130175"/>
            <a:ext cx="9144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625475" y="992188"/>
            <a:ext cx="7974013" cy="526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2" name="Line 8"/>
          <p:cNvSpPr>
            <a:spLocks noChangeShapeType="1"/>
          </p:cNvSpPr>
          <p:nvPr/>
        </p:nvSpPr>
        <p:spPr bwMode="auto">
          <a:xfrm>
            <a:off x="0" y="641350"/>
            <a:ext cx="9144000" cy="0"/>
          </a:xfrm>
          <a:prstGeom prst="line">
            <a:avLst/>
          </a:prstGeom>
          <a:noFill/>
          <a:ln w="28575">
            <a:solidFill>
              <a:srgbClr val="A5002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Rectangle 2">
            <a:extLst>
              <a:ext uri="{FF2B5EF4-FFF2-40B4-BE49-F238E27FC236}">
                <a16:creationId xmlns:a16="http://schemas.microsoft.com/office/drawing/2014/main" id="{EC660668-8B62-F343-FF54-E0E065E496F5}"/>
              </a:ext>
            </a:extLst>
          </p:cNvPr>
          <p:cNvSpPr>
            <a:spLocks noChangeArrowheads="1"/>
          </p:cNvSpPr>
          <p:nvPr userDrawn="1"/>
        </p:nvSpPr>
        <p:spPr bwMode="auto">
          <a:xfrm>
            <a:off x="0" y="6557963"/>
            <a:ext cx="9144000" cy="300037"/>
          </a:xfrm>
          <a:prstGeom prst="rect">
            <a:avLst/>
          </a:prstGeom>
          <a:gradFill rotWithShape="0">
            <a:gsLst>
              <a:gs pos="0">
                <a:srgbClr val="560000"/>
              </a:gs>
              <a:gs pos="100000">
                <a:srgbClr val="990000"/>
              </a:gs>
            </a:gsLst>
            <a:lin ang="0" scaled="1"/>
          </a:gradFill>
          <a:ln w="31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solidFill>
                <a:schemeClr val="tx1"/>
              </a:solidFill>
              <a:latin typeface="Times" pitchFamily="18" charset="0"/>
            </a:endParaRPr>
          </a:p>
        </p:txBody>
      </p:sp>
      <p:sp>
        <p:nvSpPr>
          <p:cNvPr id="3" name="Text Box 7">
            <a:extLst>
              <a:ext uri="{FF2B5EF4-FFF2-40B4-BE49-F238E27FC236}">
                <a16:creationId xmlns:a16="http://schemas.microsoft.com/office/drawing/2014/main" id="{B9F356DC-4D87-FF1B-834B-8609648DAE1D}"/>
              </a:ext>
            </a:extLst>
          </p:cNvPr>
          <p:cNvSpPr txBox="1">
            <a:spLocks noChangeArrowheads="1"/>
          </p:cNvSpPr>
          <p:nvPr userDrawn="1"/>
        </p:nvSpPr>
        <p:spPr bwMode="auto">
          <a:xfrm>
            <a:off x="0" y="6541184"/>
            <a:ext cx="9144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rgbClr val="CC0000"/>
                </a:solidFill>
                <a:latin typeface="Arial" charset="0"/>
                <a:ea typeface="MS PGothic" pitchFamily="34" charset="-128"/>
              </a:defRPr>
            </a:lvl1pPr>
            <a:lvl2pPr marL="742950" indent="-285750">
              <a:defRPr sz="2000">
                <a:solidFill>
                  <a:srgbClr val="CC0000"/>
                </a:solidFill>
                <a:latin typeface="Arial" charset="0"/>
                <a:ea typeface="MS PGothic" pitchFamily="34" charset="-128"/>
              </a:defRPr>
            </a:lvl2pPr>
            <a:lvl3pPr marL="1143000" indent="-228600">
              <a:defRPr sz="2000">
                <a:solidFill>
                  <a:srgbClr val="CC0000"/>
                </a:solidFill>
                <a:latin typeface="Arial" charset="0"/>
                <a:ea typeface="MS PGothic" pitchFamily="34" charset="-128"/>
              </a:defRPr>
            </a:lvl3pPr>
            <a:lvl4pPr marL="1600200" indent="-228600">
              <a:defRPr sz="2000">
                <a:solidFill>
                  <a:srgbClr val="CC0000"/>
                </a:solidFill>
                <a:latin typeface="Arial" charset="0"/>
                <a:ea typeface="MS PGothic" pitchFamily="34" charset="-128"/>
              </a:defRPr>
            </a:lvl4pPr>
            <a:lvl5pPr marL="2057400" indent="-228600">
              <a:defRPr sz="2000">
                <a:solidFill>
                  <a:srgbClr val="CC0000"/>
                </a:solidFill>
                <a:latin typeface="Arial" charset="0"/>
                <a:ea typeface="MS PGothic" pitchFamily="34" charset="-128"/>
              </a:defRPr>
            </a:lvl5pPr>
            <a:lvl6pPr marL="2514600" indent="-228600" algn="ctr" eaLnBrk="0" fontAlgn="base" hangingPunct="0">
              <a:spcBef>
                <a:spcPct val="0"/>
              </a:spcBef>
              <a:spcAft>
                <a:spcPct val="0"/>
              </a:spcAft>
              <a:defRPr sz="2000">
                <a:solidFill>
                  <a:srgbClr val="CC0000"/>
                </a:solidFill>
                <a:latin typeface="Arial" charset="0"/>
                <a:ea typeface="MS PGothic" pitchFamily="34" charset="-128"/>
              </a:defRPr>
            </a:lvl6pPr>
            <a:lvl7pPr marL="2971800" indent="-228600" algn="ctr" eaLnBrk="0" fontAlgn="base" hangingPunct="0">
              <a:spcBef>
                <a:spcPct val="0"/>
              </a:spcBef>
              <a:spcAft>
                <a:spcPct val="0"/>
              </a:spcAft>
              <a:defRPr sz="2000">
                <a:solidFill>
                  <a:srgbClr val="CC0000"/>
                </a:solidFill>
                <a:latin typeface="Arial" charset="0"/>
                <a:ea typeface="MS PGothic" pitchFamily="34" charset="-128"/>
              </a:defRPr>
            </a:lvl7pPr>
            <a:lvl8pPr marL="3429000" indent="-228600" algn="ctr" eaLnBrk="0" fontAlgn="base" hangingPunct="0">
              <a:spcBef>
                <a:spcPct val="0"/>
              </a:spcBef>
              <a:spcAft>
                <a:spcPct val="0"/>
              </a:spcAft>
              <a:defRPr sz="2000">
                <a:solidFill>
                  <a:srgbClr val="CC0000"/>
                </a:solidFill>
                <a:latin typeface="Arial" charset="0"/>
                <a:ea typeface="MS PGothic" pitchFamily="34" charset="-128"/>
              </a:defRPr>
            </a:lvl8pPr>
            <a:lvl9pPr marL="3886200" indent="-228600" algn="ctr" eaLnBrk="0" fontAlgn="base" hangingPunct="0">
              <a:spcBef>
                <a:spcPct val="0"/>
              </a:spcBef>
              <a:spcAft>
                <a:spcPct val="0"/>
              </a:spcAft>
              <a:defRPr sz="2000">
                <a:solidFill>
                  <a:srgbClr val="CC0000"/>
                </a:solidFill>
                <a:latin typeface="Arial" charset="0"/>
                <a:ea typeface="MS PGothic" pitchFamily="34" charset="-128"/>
              </a:defRPr>
            </a:lvl9pPr>
          </a:lstStyle>
          <a:p>
            <a:fld id="{16C95349-AAFE-44E2-BF4E-C7BF3012983E}" type="slidenum">
              <a:rPr lang="en-US" altLang="ko-KR" sz="1600">
                <a:solidFill>
                  <a:schemeClr val="bg1"/>
                </a:solidFill>
                <a:latin typeface="Trebuchet MS" pitchFamily="34" charset="0"/>
              </a:rPr>
              <a:pPr/>
              <a:t>‹#›</a:t>
            </a:fld>
            <a:endParaRPr lang="en-US" altLang="ko-KR" sz="1600">
              <a:solidFill>
                <a:schemeClr val="bg1"/>
              </a:solidFill>
              <a:latin typeface="Trebuchet MS" pitchFamily="34" charset="0"/>
            </a:endParaRPr>
          </a:p>
        </p:txBody>
      </p:sp>
      <p:pic>
        <p:nvPicPr>
          <p:cNvPr id="5" name="Picture 4">
            <a:extLst>
              <a:ext uri="{FF2B5EF4-FFF2-40B4-BE49-F238E27FC236}">
                <a16:creationId xmlns:a16="http://schemas.microsoft.com/office/drawing/2014/main" id="{C9E548EF-233E-C472-603A-6669CB163C77}"/>
              </a:ext>
            </a:extLst>
          </p:cNvPr>
          <p:cNvPicPr>
            <a:picLocks noChangeAspect="1"/>
          </p:cNvPicPr>
          <p:nvPr userDrawn="1"/>
        </p:nvPicPr>
        <p:blipFill>
          <a:blip r:embed="rId20"/>
          <a:stretch>
            <a:fillRect/>
          </a:stretch>
        </p:blipFill>
        <p:spPr>
          <a:xfrm>
            <a:off x="7010400" y="6629400"/>
            <a:ext cx="2057400" cy="179713"/>
          </a:xfrm>
          <a:prstGeom prst="rect">
            <a:avLst/>
          </a:prstGeom>
        </p:spPr>
      </p:pic>
    </p:spTree>
    <p:extLst>
      <p:ext uri="{BB962C8B-B14F-4D97-AF65-F5344CB8AC3E}">
        <p14:creationId xmlns:p14="http://schemas.microsoft.com/office/powerpoint/2010/main" val="264466378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652" r:id="rId17"/>
    <p:sldLayoutId id="2147483653" r:id="rId18"/>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2">
        <p:tmplLst>
          <p:tmpl lvl="1">
            <p:tnLst>
              <p:par>
                <p:cTn presetID="1"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childTnLst>
                </p:cTn>
              </p:par>
            </p:tnLst>
          </p:tmpl>
        </p:tmplLst>
      </p:bldP>
    </p:bldLst>
  </p:timing>
  <p:txStyles>
    <p:titleStyle>
      <a:lvl1pPr algn="ctr" rtl="0" eaLnBrk="1" fontAlgn="base" hangingPunct="1">
        <a:spcBef>
          <a:spcPct val="0"/>
        </a:spcBef>
        <a:spcAft>
          <a:spcPct val="0"/>
        </a:spcAft>
        <a:defRPr sz="2000" b="1">
          <a:solidFill>
            <a:schemeClr val="tx2"/>
          </a:solidFill>
          <a:latin typeface="+mj-lt"/>
          <a:ea typeface="+mj-ea"/>
          <a:cs typeface="+mj-cs"/>
        </a:defRPr>
      </a:lvl1pPr>
      <a:lvl2pPr algn="ctr" rtl="0" eaLnBrk="1" fontAlgn="base" hangingPunct="1">
        <a:spcBef>
          <a:spcPct val="0"/>
        </a:spcBef>
        <a:spcAft>
          <a:spcPct val="0"/>
        </a:spcAft>
        <a:defRPr sz="2400" b="1">
          <a:solidFill>
            <a:schemeClr val="tx2"/>
          </a:solidFill>
          <a:latin typeface="Arial" charset="0"/>
          <a:ea typeface="MS PGothic" pitchFamily="34" charset="-128"/>
        </a:defRPr>
      </a:lvl2pPr>
      <a:lvl3pPr algn="ctr" rtl="0" eaLnBrk="1" fontAlgn="base" hangingPunct="1">
        <a:spcBef>
          <a:spcPct val="0"/>
        </a:spcBef>
        <a:spcAft>
          <a:spcPct val="0"/>
        </a:spcAft>
        <a:defRPr sz="2400" b="1">
          <a:solidFill>
            <a:schemeClr val="tx2"/>
          </a:solidFill>
          <a:latin typeface="Arial" charset="0"/>
          <a:ea typeface="MS PGothic" pitchFamily="34" charset="-128"/>
        </a:defRPr>
      </a:lvl3pPr>
      <a:lvl4pPr algn="ctr" rtl="0" eaLnBrk="1" fontAlgn="base" hangingPunct="1">
        <a:spcBef>
          <a:spcPct val="0"/>
        </a:spcBef>
        <a:spcAft>
          <a:spcPct val="0"/>
        </a:spcAft>
        <a:defRPr sz="2400" b="1">
          <a:solidFill>
            <a:schemeClr val="tx2"/>
          </a:solidFill>
          <a:latin typeface="Arial" charset="0"/>
          <a:ea typeface="MS PGothic" pitchFamily="34" charset="-128"/>
        </a:defRPr>
      </a:lvl4pPr>
      <a:lvl5pPr algn="ctr" rtl="0" eaLnBrk="1" fontAlgn="base" hangingPunct="1">
        <a:spcBef>
          <a:spcPct val="0"/>
        </a:spcBef>
        <a:spcAft>
          <a:spcPct val="0"/>
        </a:spcAft>
        <a:defRPr sz="2400" b="1">
          <a:solidFill>
            <a:schemeClr val="tx2"/>
          </a:solidFill>
          <a:latin typeface="Arial" charset="0"/>
          <a:ea typeface="MS PGothic" pitchFamily="34" charset="-128"/>
        </a:defRPr>
      </a:lvl5pPr>
      <a:lvl6pPr marL="457200" algn="ctr" rtl="0" eaLnBrk="1" fontAlgn="base" hangingPunct="1">
        <a:spcBef>
          <a:spcPct val="0"/>
        </a:spcBef>
        <a:spcAft>
          <a:spcPct val="0"/>
        </a:spcAft>
        <a:defRPr sz="2400" b="1">
          <a:solidFill>
            <a:schemeClr val="tx2"/>
          </a:solidFill>
          <a:latin typeface="Arial" charset="0"/>
          <a:ea typeface="MS PGothic" pitchFamily="34" charset="-128"/>
        </a:defRPr>
      </a:lvl6pPr>
      <a:lvl7pPr marL="914400" algn="ctr" rtl="0" eaLnBrk="1" fontAlgn="base" hangingPunct="1">
        <a:spcBef>
          <a:spcPct val="0"/>
        </a:spcBef>
        <a:spcAft>
          <a:spcPct val="0"/>
        </a:spcAft>
        <a:defRPr sz="2400" b="1">
          <a:solidFill>
            <a:schemeClr val="tx2"/>
          </a:solidFill>
          <a:latin typeface="Arial" charset="0"/>
          <a:ea typeface="MS PGothic" pitchFamily="34" charset="-128"/>
        </a:defRPr>
      </a:lvl7pPr>
      <a:lvl8pPr marL="1371600" algn="ctr" rtl="0" eaLnBrk="1" fontAlgn="base" hangingPunct="1">
        <a:spcBef>
          <a:spcPct val="0"/>
        </a:spcBef>
        <a:spcAft>
          <a:spcPct val="0"/>
        </a:spcAft>
        <a:defRPr sz="2400" b="1">
          <a:solidFill>
            <a:schemeClr val="tx2"/>
          </a:solidFill>
          <a:latin typeface="Arial" charset="0"/>
          <a:ea typeface="MS PGothic" pitchFamily="34" charset="-128"/>
        </a:defRPr>
      </a:lvl8pPr>
      <a:lvl9pPr marL="1828800" algn="ctr" rtl="0" eaLnBrk="1" fontAlgn="base" hangingPunct="1">
        <a:spcBef>
          <a:spcPct val="0"/>
        </a:spcBef>
        <a:spcAft>
          <a:spcPct val="0"/>
        </a:spcAft>
        <a:defRPr sz="2400" b="1">
          <a:solidFill>
            <a:schemeClr val="tx2"/>
          </a:solidFill>
          <a:latin typeface="Arial" charset="0"/>
          <a:ea typeface="MS PGothic" pitchFamily="34" charset="-128"/>
        </a:defRPr>
      </a:lvl9pPr>
    </p:titleStyle>
    <p:bodyStyle>
      <a:lvl1pPr marL="342900" indent="-342900" algn="l" rtl="0" eaLnBrk="1" fontAlgn="base" hangingPunct="1">
        <a:lnSpc>
          <a:spcPct val="150000"/>
        </a:lnSpc>
        <a:spcBef>
          <a:spcPct val="0"/>
        </a:spcBef>
        <a:spcAft>
          <a:spcPct val="0"/>
        </a:spcAft>
        <a:buFont typeface="Wingdings" pitchFamily="2" charset="2"/>
        <a:buChar char="§"/>
        <a:defRPr sz="1600">
          <a:solidFill>
            <a:schemeClr val="tx1"/>
          </a:solidFill>
          <a:latin typeface="+mn-lt"/>
          <a:ea typeface="+mn-ea"/>
          <a:cs typeface="+mn-cs"/>
        </a:defRPr>
      </a:lvl1pPr>
      <a:lvl2pPr marL="742950" indent="-285750" algn="l" rtl="0" eaLnBrk="1" fontAlgn="base" hangingPunct="1">
        <a:lnSpc>
          <a:spcPct val="130000"/>
        </a:lnSpc>
        <a:spcBef>
          <a:spcPct val="20000"/>
        </a:spcBef>
        <a:spcAft>
          <a:spcPct val="0"/>
        </a:spcAft>
        <a:buChar char="–"/>
        <a:defRPr sz="1400">
          <a:solidFill>
            <a:schemeClr val="tx1"/>
          </a:solidFill>
          <a:latin typeface="+mn-lt"/>
          <a:ea typeface="+mn-ea"/>
        </a:defRPr>
      </a:lvl2pPr>
      <a:lvl3pPr marL="1143000" indent="-228600" algn="l" rtl="0" eaLnBrk="1" fontAlgn="base" hangingPunct="1">
        <a:lnSpc>
          <a:spcPct val="130000"/>
        </a:lnSpc>
        <a:spcBef>
          <a:spcPct val="20000"/>
        </a:spcBef>
        <a:spcAft>
          <a:spcPct val="0"/>
        </a:spcAft>
        <a:buChar char="•"/>
        <a:defRPr sz="1400">
          <a:solidFill>
            <a:schemeClr val="tx1"/>
          </a:solidFill>
          <a:latin typeface="+mn-lt"/>
          <a:ea typeface="+mn-ea"/>
        </a:defRPr>
      </a:lvl3pPr>
      <a:lvl4pPr marL="1600200" indent="-228600" algn="l" rtl="0" eaLnBrk="1" fontAlgn="base" hangingPunct="1">
        <a:lnSpc>
          <a:spcPct val="130000"/>
        </a:lnSpc>
        <a:spcBef>
          <a:spcPct val="20000"/>
        </a:spcBef>
        <a:spcAft>
          <a:spcPct val="0"/>
        </a:spcAft>
        <a:buChar char="–"/>
        <a:defRPr sz="1400">
          <a:solidFill>
            <a:schemeClr val="tx1"/>
          </a:solidFill>
          <a:latin typeface="+mn-lt"/>
          <a:ea typeface="+mn-ea"/>
        </a:defRPr>
      </a:lvl4pPr>
      <a:lvl5pPr marL="2057400" indent="-228600" algn="l" rtl="0" eaLnBrk="1" fontAlgn="base" hangingPunct="1">
        <a:lnSpc>
          <a:spcPct val="130000"/>
        </a:lnSpc>
        <a:spcBef>
          <a:spcPct val="20000"/>
        </a:spcBef>
        <a:spcAft>
          <a:spcPct val="0"/>
        </a:spcAft>
        <a:buChar char="»"/>
        <a:defRPr sz="1400">
          <a:solidFill>
            <a:schemeClr val="tx1"/>
          </a:solidFill>
          <a:latin typeface="+mn-lt"/>
          <a:ea typeface="+mn-ea"/>
        </a:defRPr>
      </a:lvl5pPr>
      <a:lvl6pPr marL="2514600" indent="-228600" algn="l" rtl="0" eaLnBrk="1" fontAlgn="base" hangingPunct="1">
        <a:lnSpc>
          <a:spcPct val="130000"/>
        </a:lnSpc>
        <a:spcBef>
          <a:spcPct val="20000"/>
        </a:spcBef>
        <a:spcAft>
          <a:spcPct val="0"/>
        </a:spcAft>
        <a:buChar char="»"/>
        <a:defRPr sz="1400">
          <a:solidFill>
            <a:schemeClr val="tx1"/>
          </a:solidFill>
          <a:latin typeface="+mn-lt"/>
          <a:ea typeface="+mn-ea"/>
        </a:defRPr>
      </a:lvl6pPr>
      <a:lvl7pPr marL="2971800" indent="-228600" algn="l" rtl="0" eaLnBrk="1" fontAlgn="base" hangingPunct="1">
        <a:lnSpc>
          <a:spcPct val="130000"/>
        </a:lnSpc>
        <a:spcBef>
          <a:spcPct val="20000"/>
        </a:spcBef>
        <a:spcAft>
          <a:spcPct val="0"/>
        </a:spcAft>
        <a:buChar char="»"/>
        <a:defRPr sz="1400">
          <a:solidFill>
            <a:schemeClr val="tx1"/>
          </a:solidFill>
          <a:latin typeface="+mn-lt"/>
          <a:ea typeface="+mn-ea"/>
        </a:defRPr>
      </a:lvl7pPr>
      <a:lvl8pPr marL="3429000" indent="-228600" algn="l" rtl="0" eaLnBrk="1" fontAlgn="base" hangingPunct="1">
        <a:lnSpc>
          <a:spcPct val="130000"/>
        </a:lnSpc>
        <a:spcBef>
          <a:spcPct val="20000"/>
        </a:spcBef>
        <a:spcAft>
          <a:spcPct val="0"/>
        </a:spcAft>
        <a:buChar char="»"/>
        <a:defRPr sz="1400">
          <a:solidFill>
            <a:schemeClr val="tx1"/>
          </a:solidFill>
          <a:latin typeface="+mn-lt"/>
          <a:ea typeface="+mn-ea"/>
        </a:defRPr>
      </a:lvl8pPr>
      <a:lvl9pPr marL="3886200" indent="-228600" algn="l" rtl="0" eaLnBrk="1" fontAlgn="base" hangingPunct="1">
        <a:lnSpc>
          <a:spcPct val="130000"/>
        </a:lnSpc>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slide" Target="slide48.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hyperlink" Target="https://www.ece.cmu.edu/academics/phd-ece/qualifying-exam.html" TargetMode="External"/><Relationship Id="rId2" Type="http://schemas.openxmlformats.org/officeDocument/2006/relationships/hyperlink" Target="https://gprs.apps.ece.cmu.edu/student/declaration/" TargetMode="External"/><Relationship Id="rId1" Type="http://schemas.openxmlformats.org/officeDocument/2006/relationships/slideLayout" Target="../slideLayouts/slideLayout12.xml"/><Relationship Id="rId4" Type="http://schemas.openxmlformats.org/officeDocument/2006/relationships/hyperlink" Target="https://orgs.ece.cmu.edu/eg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ece.cmu.edu/academics/phd-ece/qualifying-exam.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1053-1044-492D-94CE-9F3011CD0B78}"/>
              </a:ext>
            </a:extLst>
          </p:cNvPr>
          <p:cNvSpPr>
            <a:spLocks noGrp="1"/>
          </p:cNvSpPr>
          <p:nvPr>
            <p:ph type="ctrTitle"/>
          </p:nvPr>
        </p:nvSpPr>
        <p:spPr>
          <a:xfrm>
            <a:off x="4038600" y="1828800"/>
            <a:ext cx="3657600" cy="1470025"/>
          </a:xfrm>
        </p:spPr>
        <p:txBody>
          <a:bodyPr/>
          <a:lstStyle/>
          <a:p>
            <a:pPr algn="l"/>
            <a:r>
              <a:rPr lang="en-US" sz="2800"/>
              <a:t>ECE Ph.D. Qualifying </a:t>
            </a:r>
            <a:br>
              <a:rPr lang="en-US" sz="2800"/>
            </a:br>
            <a:r>
              <a:rPr lang="en-US" sz="2800"/>
              <a:t>Exam Overview</a:t>
            </a:r>
          </a:p>
        </p:txBody>
      </p:sp>
      <p:sp>
        <p:nvSpPr>
          <p:cNvPr id="3" name="Subtitle 2">
            <a:extLst>
              <a:ext uri="{FF2B5EF4-FFF2-40B4-BE49-F238E27FC236}">
                <a16:creationId xmlns:a16="http://schemas.microsoft.com/office/drawing/2014/main" id="{98E0D7C0-45BA-44CD-ABBB-A8D336EBA00A}"/>
              </a:ext>
            </a:extLst>
          </p:cNvPr>
          <p:cNvSpPr>
            <a:spLocks noGrp="1"/>
          </p:cNvSpPr>
          <p:nvPr>
            <p:ph type="subTitle" idx="1"/>
          </p:nvPr>
        </p:nvSpPr>
        <p:spPr>
          <a:xfrm>
            <a:off x="4724400" y="3657600"/>
            <a:ext cx="3124200" cy="457200"/>
          </a:xfrm>
        </p:spPr>
        <p:txBody>
          <a:bodyPr/>
          <a:lstStyle/>
          <a:p>
            <a:pPr marL="18415" marR="0" lvl="0" indent="0" algn="l" rtl="0">
              <a:lnSpc>
                <a:spcPct val="100000"/>
              </a:lnSpc>
              <a:spcBef>
                <a:spcPts val="0"/>
              </a:spcBef>
              <a:spcAft>
                <a:spcPts val="0"/>
              </a:spcAft>
              <a:buClr>
                <a:srgbClr val="000000"/>
              </a:buClr>
              <a:buSzPts val="1600"/>
              <a:buFont typeface="Arial"/>
              <a:buNone/>
            </a:pPr>
            <a:r>
              <a:rPr lang="en-US" sz="1800" b="1" i="0" u="none" strike="noStrike" cap="none" dirty="0">
                <a:latin typeface="Arial"/>
                <a:ea typeface="Arial"/>
                <a:cs typeface="Arial"/>
                <a:sym typeface="Arial"/>
              </a:rPr>
              <a:t>January 23rd, 2025</a:t>
            </a:r>
            <a:endParaRPr lang="en-US" sz="1800" b="0" i="0" u="none" strike="noStrike" cap="none" dirty="0">
              <a:latin typeface="Arial"/>
              <a:ea typeface="Arial"/>
              <a:cs typeface="Arial"/>
              <a:sym typeface="Arial"/>
            </a:endParaRPr>
          </a:p>
        </p:txBody>
      </p:sp>
      <p:pic>
        <p:nvPicPr>
          <p:cNvPr id="1026" name="Picture 2" descr="No photo description available.">
            <a:extLst>
              <a:ext uri="{FF2B5EF4-FFF2-40B4-BE49-F238E27FC236}">
                <a16:creationId xmlns:a16="http://schemas.microsoft.com/office/drawing/2014/main" id="{F2ACA28B-E3CC-C2B4-C4E9-65C5723005E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90" r="-12890"/>
          <a:stretch/>
        </p:blipFill>
        <p:spPr bwMode="auto">
          <a:xfrm>
            <a:off x="381000" y="1752600"/>
            <a:ext cx="3429000" cy="34290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FD7FABFF-5907-4EF6-A3DA-7F69B84E8751}"/>
              </a:ext>
            </a:extLst>
          </p:cNvPr>
          <p:cNvSpPr txBox="1">
            <a:spLocks/>
          </p:cNvSpPr>
          <p:nvPr/>
        </p:nvSpPr>
        <p:spPr bwMode="auto">
          <a:xfrm>
            <a:off x="3670757" y="4342303"/>
            <a:ext cx="47244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lnSpc>
                <a:spcPct val="150000"/>
              </a:lnSpc>
              <a:spcBef>
                <a:spcPct val="0"/>
              </a:spcBef>
              <a:spcAft>
                <a:spcPct val="0"/>
              </a:spcAft>
              <a:buFont typeface="Wingdings" pitchFamily="2" charset="2"/>
              <a:buNone/>
              <a:defRPr sz="1600">
                <a:solidFill>
                  <a:schemeClr val="tx1"/>
                </a:solidFill>
                <a:latin typeface="+mn-lt"/>
                <a:ea typeface="+mn-ea"/>
                <a:cs typeface="+mn-cs"/>
              </a:defRPr>
            </a:lvl1pPr>
            <a:lvl2pPr marL="457200" indent="0" algn="ctr" rtl="0" eaLnBrk="1" fontAlgn="base" hangingPunct="1">
              <a:lnSpc>
                <a:spcPct val="130000"/>
              </a:lnSpc>
              <a:spcBef>
                <a:spcPct val="20000"/>
              </a:spcBef>
              <a:spcAft>
                <a:spcPct val="0"/>
              </a:spcAft>
              <a:buNone/>
              <a:defRPr sz="1400">
                <a:solidFill>
                  <a:schemeClr val="tx1"/>
                </a:solidFill>
                <a:latin typeface="+mn-lt"/>
                <a:ea typeface="+mn-ea"/>
              </a:defRPr>
            </a:lvl2pPr>
            <a:lvl3pPr marL="914400" indent="0" algn="ctr" rtl="0" eaLnBrk="1" fontAlgn="base" hangingPunct="1">
              <a:lnSpc>
                <a:spcPct val="130000"/>
              </a:lnSpc>
              <a:spcBef>
                <a:spcPct val="20000"/>
              </a:spcBef>
              <a:spcAft>
                <a:spcPct val="0"/>
              </a:spcAft>
              <a:buNone/>
              <a:defRPr sz="1400">
                <a:solidFill>
                  <a:schemeClr val="tx1"/>
                </a:solidFill>
                <a:latin typeface="+mn-lt"/>
                <a:ea typeface="+mn-ea"/>
              </a:defRPr>
            </a:lvl3pPr>
            <a:lvl4pPr marL="1371600" indent="0" algn="ctr" rtl="0" eaLnBrk="1" fontAlgn="base" hangingPunct="1">
              <a:lnSpc>
                <a:spcPct val="130000"/>
              </a:lnSpc>
              <a:spcBef>
                <a:spcPct val="20000"/>
              </a:spcBef>
              <a:spcAft>
                <a:spcPct val="0"/>
              </a:spcAft>
              <a:buNone/>
              <a:defRPr sz="1400">
                <a:solidFill>
                  <a:schemeClr val="tx1"/>
                </a:solidFill>
                <a:latin typeface="+mn-lt"/>
                <a:ea typeface="+mn-ea"/>
              </a:defRPr>
            </a:lvl4pPr>
            <a:lvl5pPr marL="1828800" indent="0" algn="ctr" rtl="0" eaLnBrk="1" fontAlgn="base" hangingPunct="1">
              <a:lnSpc>
                <a:spcPct val="130000"/>
              </a:lnSpc>
              <a:spcBef>
                <a:spcPct val="20000"/>
              </a:spcBef>
              <a:spcAft>
                <a:spcPct val="0"/>
              </a:spcAft>
              <a:buNone/>
              <a:defRPr sz="1400">
                <a:solidFill>
                  <a:schemeClr val="tx1"/>
                </a:solidFill>
                <a:latin typeface="+mn-lt"/>
                <a:ea typeface="+mn-ea"/>
              </a:defRPr>
            </a:lvl5pPr>
            <a:lvl6pPr marL="2286000" indent="0" algn="ctr" rtl="0" eaLnBrk="1" fontAlgn="base" hangingPunct="1">
              <a:lnSpc>
                <a:spcPct val="130000"/>
              </a:lnSpc>
              <a:spcBef>
                <a:spcPct val="20000"/>
              </a:spcBef>
              <a:spcAft>
                <a:spcPct val="0"/>
              </a:spcAft>
              <a:buNone/>
              <a:defRPr sz="1400">
                <a:solidFill>
                  <a:schemeClr val="tx1"/>
                </a:solidFill>
                <a:latin typeface="+mn-lt"/>
                <a:ea typeface="+mn-ea"/>
              </a:defRPr>
            </a:lvl6pPr>
            <a:lvl7pPr marL="2743200" indent="0" algn="ctr" rtl="0" eaLnBrk="1" fontAlgn="base" hangingPunct="1">
              <a:lnSpc>
                <a:spcPct val="130000"/>
              </a:lnSpc>
              <a:spcBef>
                <a:spcPct val="20000"/>
              </a:spcBef>
              <a:spcAft>
                <a:spcPct val="0"/>
              </a:spcAft>
              <a:buNone/>
              <a:defRPr sz="1400">
                <a:solidFill>
                  <a:schemeClr val="tx1"/>
                </a:solidFill>
                <a:latin typeface="+mn-lt"/>
                <a:ea typeface="+mn-ea"/>
              </a:defRPr>
            </a:lvl7pPr>
            <a:lvl8pPr marL="3200400" indent="0" algn="ctr" rtl="0" eaLnBrk="1" fontAlgn="base" hangingPunct="1">
              <a:lnSpc>
                <a:spcPct val="130000"/>
              </a:lnSpc>
              <a:spcBef>
                <a:spcPct val="20000"/>
              </a:spcBef>
              <a:spcAft>
                <a:spcPct val="0"/>
              </a:spcAft>
              <a:buNone/>
              <a:defRPr sz="1400">
                <a:solidFill>
                  <a:schemeClr val="tx1"/>
                </a:solidFill>
                <a:latin typeface="+mn-lt"/>
                <a:ea typeface="+mn-ea"/>
              </a:defRPr>
            </a:lvl8pPr>
            <a:lvl9pPr marL="3657600" indent="0" algn="ctr" rtl="0" eaLnBrk="1" fontAlgn="base" hangingPunct="1">
              <a:lnSpc>
                <a:spcPct val="130000"/>
              </a:lnSpc>
              <a:spcBef>
                <a:spcPct val="20000"/>
              </a:spcBef>
              <a:spcAft>
                <a:spcPct val="0"/>
              </a:spcAft>
              <a:buNone/>
              <a:defRPr sz="1400">
                <a:solidFill>
                  <a:schemeClr val="tx1"/>
                </a:solidFill>
                <a:latin typeface="+mn-lt"/>
                <a:ea typeface="+mn-ea"/>
              </a:defRPr>
            </a:lvl9pPr>
          </a:lstStyle>
          <a:p>
            <a:pPr marL="12700">
              <a:lnSpc>
                <a:spcPct val="100000"/>
              </a:lnSpc>
              <a:spcBef>
                <a:spcPts val="1470"/>
              </a:spcBef>
              <a:spcAft>
                <a:spcPts val="0"/>
              </a:spcAft>
              <a:buClr>
                <a:srgbClr val="000000"/>
              </a:buClr>
              <a:buSzPts val="1800"/>
              <a:buFont typeface="Arial"/>
              <a:buNone/>
            </a:pPr>
            <a:r>
              <a:rPr lang="en-US" sz="2000" kern="0">
                <a:latin typeface="Arial"/>
                <a:ea typeface="Arial"/>
                <a:cs typeface="Arial"/>
                <a:sym typeface="Arial"/>
              </a:rPr>
              <a:t>Prof. Rohit Negi,    </a:t>
            </a:r>
          </a:p>
          <a:p>
            <a:pPr marL="12700">
              <a:lnSpc>
                <a:spcPct val="100000"/>
              </a:lnSpc>
              <a:spcBef>
                <a:spcPts val="1470"/>
              </a:spcBef>
              <a:spcAft>
                <a:spcPts val="0"/>
              </a:spcAft>
              <a:buClr>
                <a:srgbClr val="000000"/>
              </a:buClr>
              <a:buSzPts val="1800"/>
              <a:buFont typeface="Arial"/>
              <a:buNone/>
            </a:pPr>
            <a:r>
              <a:rPr lang="en-US" sz="2000" kern="0">
                <a:latin typeface="Arial"/>
                <a:ea typeface="Arial"/>
                <a:cs typeface="Arial"/>
                <a:sym typeface="Arial"/>
              </a:rPr>
              <a:t>Chair of</a:t>
            </a:r>
          </a:p>
          <a:p>
            <a:pPr marL="12700">
              <a:lnSpc>
                <a:spcPct val="100000"/>
              </a:lnSpc>
              <a:spcBef>
                <a:spcPts val="0"/>
              </a:spcBef>
              <a:spcAft>
                <a:spcPts val="0"/>
              </a:spcAft>
              <a:buClr>
                <a:srgbClr val="000000"/>
              </a:buClr>
              <a:buSzPts val="1800"/>
              <a:buFont typeface="Arial"/>
              <a:buNone/>
            </a:pPr>
            <a:r>
              <a:rPr lang="en-US" sz="2000" kern="0">
                <a:latin typeface="Arial"/>
                <a:ea typeface="Arial"/>
                <a:cs typeface="Arial"/>
                <a:sym typeface="Arial"/>
              </a:rPr>
              <a:t>Graduate Studies Committee (GSC)</a:t>
            </a:r>
          </a:p>
          <a:p>
            <a:endParaRPr lang="en-US" sz="2000" kern="0"/>
          </a:p>
        </p:txBody>
      </p:sp>
    </p:spTree>
    <p:extLst>
      <p:ext uri="{BB962C8B-B14F-4D97-AF65-F5344CB8AC3E}">
        <p14:creationId xmlns:p14="http://schemas.microsoft.com/office/powerpoint/2010/main" val="4078279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43CF-0F1A-31C7-77CF-D2FAF82B2810}"/>
              </a:ext>
            </a:extLst>
          </p:cNvPr>
          <p:cNvSpPr>
            <a:spLocks noGrp="1"/>
          </p:cNvSpPr>
          <p:nvPr>
            <p:ph type="title"/>
          </p:nvPr>
        </p:nvSpPr>
        <p:spPr/>
        <p:txBody>
          <a:bodyPr/>
          <a:lstStyle/>
          <a:p>
            <a:r>
              <a:rPr lang="en-US"/>
              <a:t>The Qual visualized</a:t>
            </a:r>
          </a:p>
        </p:txBody>
      </p:sp>
      <p:grpSp>
        <p:nvGrpSpPr>
          <p:cNvPr id="6" name="Group 5">
            <a:extLst>
              <a:ext uri="{FF2B5EF4-FFF2-40B4-BE49-F238E27FC236}">
                <a16:creationId xmlns:a16="http://schemas.microsoft.com/office/drawing/2014/main" id="{B1BB5DC0-5071-6A88-119A-B6F2B3EFEC48}"/>
              </a:ext>
            </a:extLst>
          </p:cNvPr>
          <p:cNvGrpSpPr/>
          <p:nvPr/>
        </p:nvGrpSpPr>
        <p:grpSpPr>
          <a:xfrm>
            <a:off x="5486400" y="3464102"/>
            <a:ext cx="1318760" cy="914400"/>
            <a:chOff x="1981200" y="2362200"/>
            <a:chExt cx="1066800" cy="609600"/>
          </a:xfrm>
        </p:grpSpPr>
        <p:sp>
          <p:nvSpPr>
            <p:cNvPr id="4" name="Cloud 3">
              <a:extLst>
                <a:ext uri="{FF2B5EF4-FFF2-40B4-BE49-F238E27FC236}">
                  <a16:creationId xmlns:a16="http://schemas.microsoft.com/office/drawing/2014/main" id="{49281486-DC8D-2230-874C-740A49E17D8F}"/>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5" name="TextBox 4">
              <a:extLst>
                <a:ext uri="{FF2B5EF4-FFF2-40B4-BE49-F238E27FC236}">
                  <a16:creationId xmlns:a16="http://schemas.microsoft.com/office/drawing/2014/main" id="{3DDB19D8-E483-91D5-91C1-A391B9849643}"/>
                </a:ext>
              </a:extLst>
            </p:cNvPr>
            <p:cNvSpPr txBox="1"/>
            <p:nvPr/>
          </p:nvSpPr>
          <p:spPr>
            <a:xfrm>
              <a:off x="2185021" y="2463800"/>
              <a:ext cx="601834" cy="246221"/>
            </a:xfrm>
            <a:prstGeom prst="rect">
              <a:avLst/>
            </a:prstGeom>
            <a:noFill/>
          </p:spPr>
          <p:txBody>
            <a:bodyPr wrap="none" rtlCol="0">
              <a:spAutoFit/>
            </a:bodyPr>
            <a:lstStyle/>
            <a:p>
              <a:r>
                <a:rPr lang="en-US" sz="1600">
                  <a:solidFill>
                    <a:schemeClr val="tx1"/>
                  </a:solidFill>
                </a:rPr>
                <a:t>Machine</a:t>
              </a:r>
            </a:p>
            <a:p>
              <a:r>
                <a:rPr lang="en-US" sz="1600">
                  <a:solidFill>
                    <a:schemeClr val="tx1"/>
                  </a:solidFill>
                </a:rPr>
                <a:t>learning</a:t>
              </a:r>
              <a:endParaRPr lang="en-US" sz="1600" dirty="0">
                <a:solidFill>
                  <a:schemeClr val="tx1"/>
                </a:solidFill>
              </a:endParaRPr>
            </a:p>
          </p:txBody>
        </p:sp>
      </p:grpSp>
      <p:grpSp>
        <p:nvGrpSpPr>
          <p:cNvPr id="7" name="Group 6">
            <a:extLst>
              <a:ext uri="{FF2B5EF4-FFF2-40B4-BE49-F238E27FC236}">
                <a16:creationId xmlns:a16="http://schemas.microsoft.com/office/drawing/2014/main" id="{34503CCE-0E19-281C-F296-301DC074E3C8}"/>
              </a:ext>
            </a:extLst>
          </p:cNvPr>
          <p:cNvGrpSpPr/>
          <p:nvPr/>
        </p:nvGrpSpPr>
        <p:grpSpPr>
          <a:xfrm>
            <a:off x="381000" y="3464102"/>
            <a:ext cx="1318760" cy="914400"/>
            <a:chOff x="1981200" y="2362200"/>
            <a:chExt cx="1066800" cy="609600"/>
          </a:xfrm>
        </p:grpSpPr>
        <p:sp>
          <p:nvSpPr>
            <p:cNvPr id="8" name="Cloud 7">
              <a:extLst>
                <a:ext uri="{FF2B5EF4-FFF2-40B4-BE49-F238E27FC236}">
                  <a16:creationId xmlns:a16="http://schemas.microsoft.com/office/drawing/2014/main" id="{28B3EC82-BF68-ADFF-A069-CF8F8BB6A6A1}"/>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9" name="TextBox 8">
              <a:extLst>
                <a:ext uri="{FF2B5EF4-FFF2-40B4-BE49-F238E27FC236}">
                  <a16:creationId xmlns:a16="http://schemas.microsoft.com/office/drawing/2014/main" id="{6916F5E8-2DE0-3371-C4DA-AC6DB8F6FC2C}"/>
                </a:ext>
              </a:extLst>
            </p:cNvPr>
            <p:cNvSpPr txBox="1"/>
            <p:nvPr/>
          </p:nvSpPr>
          <p:spPr>
            <a:xfrm>
              <a:off x="2107497" y="2458453"/>
              <a:ext cx="737653" cy="246221"/>
            </a:xfrm>
            <a:prstGeom prst="rect">
              <a:avLst/>
            </a:prstGeom>
            <a:noFill/>
          </p:spPr>
          <p:txBody>
            <a:bodyPr wrap="none" rtlCol="0">
              <a:spAutoFit/>
            </a:bodyPr>
            <a:lstStyle/>
            <a:p>
              <a:r>
                <a:rPr lang="en-US" sz="1600">
                  <a:solidFill>
                    <a:schemeClr val="tx1"/>
                  </a:solidFill>
                </a:rPr>
                <a:t>Signal</a:t>
              </a:r>
            </a:p>
            <a:p>
              <a:r>
                <a:rPr lang="en-US" sz="1600">
                  <a:solidFill>
                    <a:schemeClr val="tx1"/>
                  </a:solidFill>
                </a:rPr>
                <a:t>processing</a:t>
              </a:r>
              <a:endParaRPr lang="en-US" sz="1600" dirty="0">
                <a:solidFill>
                  <a:schemeClr val="tx1"/>
                </a:solidFill>
              </a:endParaRPr>
            </a:p>
          </p:txBody>
        </p:sp>
      </p:grpSp>
      <p:grpSp>
        <p:nvGrpSpPr>
          <p:cNvPr id="10" name="Group 9">
            <a:extLst>
              <a:ext uri="{FF2B5EF4-FFF2-40B4-BE49-F238E27FC236}">
                <a16:creationId xmlns:a16="http://schemas.microsoft.com/office/drawing/2014/main" id="{BC01606C-9889-262F-1E57-E83DEBE414D4}"/>
              </a:ext>
            </a:extLst>
          </p:cNvPr>
          <p:cNvGrpSpPr/>
          <p:nvPr/>
        </p:nvGrpSpPr>
        <p:grpSpPr>
          <a:xfrm>
            <a:off x="7162800" y="3540302"/>
            <a:ext cx="1318760" cy="914400"/>
            <a:chOff x="1981200" y="2362200"/>
            <a:chExt cx="1066800" cy="609600"/>
          </a:xfrm>
        </p:grpSpPr>
        <p:sp>
          <p:nvSpPr>
            <p:cNvPr id="11" name="Cloud 10">
              <a:extLst>
                <a:ext uri="{FF2B5EF4-FFF2-40B4-BE49-F238E27FC236}">
                  <a16:creationId xmlns:a16="http://schemas.microsoft.com/office/drawing/2014/main" id="{31F166D4-69B6-FEAE-D3B5-27E2B2126A77}"/>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2" name="TextBox 11">
              <a:extLst>
                <a:ext uri="{FF2B5EF4-FFF2-40B4-BE49-F238E27FC236}">
                  <a16:creationId xmlns:a16="http://schemas.microsoft.com/office/drawing/2014/main" id="{04E8804F-57E3-7170-030F-0217831B2B5E}"/>
                </a:ext>
              </a:extLst>
            </p:cNvPr>
            <p:cNvSpPr txBox="1"/>
            <p:nvPr/>
          </p:nvSpPr>
          <p:spPr>
            <a:xfrm>
              <a:off x="2080635" y="2413000"/>
              <a:ext cx="788962" cy="246221"/>
            </a:xfrm>
            <a:prstGeom prst="rect">
              <a:avLst/>
            </a:prstGeom>
            <a:noFill/>
          </p:spPr>
          <p:txBody>
            <a:bodyPr wrap="none" rtlCol="0">
              <a:spAutoFit/>
            </a:bodyPr>
            <a:lstStyle/>
            <a:p>
              <a:r>
                <a:rPr lang="en-US" sz="1600">
                  <a:solidFill>
                    <a:schemeClr val="tx1"/>
                  </a:solidFill>
                </a:rPr>
                <a:t>Computer</a:t>
              </a:r>
            </a:p>
            <a:p>
              <a:r>
                <a:rPr lang="en-US" sz="1600">
                  <a:solidFill>
                    <a:schemeClr val="tx1"/>
                  </a:solidFill>
                </a:rPr>
                <a:t>architecture</a:t>
              </a:r>
              <a:endParaRPr lang="en-US" sz="1600" dirty="0">
                <a:solidFill>
                  <a:schemeClr val="tx1"/>
                </a:solidFill>
              </a:endParaRPr>
            </a:p>
          </p:txBody>
        </p:sp>
      </p:grpSp>
      <p:grpSp>
        <p:nvGrpSpPr>
          <p:cNvPr id="13" name="Group 12">
            <a:extLst>
              <a:ext uri="{FF2B5EF4-FFF2-40B4-BE49-F238E27FC236}">
                <a16:creationId xmlns:a16="http://schemas.microsoft.com/office/drawing/2014/main" id="{C0B3CE8D-6976-9EC9-1C19-63955E1723B5}"/>
              </a:ext>
            </a:extLst>
          </p:cNvPr>
          <p:cNvGrpSpPr/>
          <p:nvPr/>
        </p:nvGrpSpPr>
        <p:grpSpPr>
          <a:xfrm>
            <a:off x="5412605" y="1559102"/>
            <a:ext cx="1318760" cy="914400"/>
            <a:chOff x="1981200" y="2362200"/>
            <a:chExt cx="1066800" cy="609600"/>
          </a:xfrm>
        </p:grpSpPr>
        <p:sp>
          <p:nvSpPr>
            <p:cNvPr id="14" name="Cloud 13">
              <a:extLst>
                <a:ext uri="{FF2B5EF4-FFF2-40B4-BE49-F238E27FC236}">
                  <a16:creationId xmlns:a16="http://schemas.microsoft.com/office/drawing/2014/main" id="{93301955-8E50-3A3D-9117-2F23D7CF438C}"/>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5" name="TextBox 14">
              <a:extLst>
                <a:ext uri="{FF2B5EF4-FFF2-40B4-BE49-F238E27FC236}">
                  <a16:creationId xmlns:a16="http://schemas.microsoft.com/office/drawing/2014/main" id="{806ADB88-C9B8-9D72-914E-993E7C678E18}"/>
                </a:ext>
              </a:extLst>
            </p:cNvPr>
            <p:cNvSpPr txBox="1"/>
            <p:nvPr/>
          </p:nvSpPr>
          <p:spPr>
            <a:xfrm>
              <a:off x="2152852" y="2514600"/>
              <a:ext cx="694392" cy="142549"/>
            </a:xfrm>
            <a:prstGeom prst="rect">
              <a:avLst/>
            </a:prstGeom>
            <a:noFill/>
          </p:spPr>
          <p:txBody>
            <a:bodyPr wrap="none" rtlCol="0">
              <a:spAutoFit/>
            </a:bodyPr>
            <a:lstStyle/>
            <a:p>
              <a:r>
                <a:rPr lang="en-US" sz="1600">
                  <a:solidFill>
                    <a:schemeClr val="tx1"/>
                  </a:solidFill>
                </a:rPr>
                <a:t>Compilers</a:t>
              </a:r>
              <a:endParaRPr lang="en-US" sz="1600" dirty="0">
                <a:solidFill>
                  <a:schemeClr val="tx1"/>
                </a:solidFill>
              </a:endParaRPr>
            </a:p>
          </p:txBody>
        </p:sp>
      </p:grpSp>
      <p:grpSp>
        <p:nvGrpSpPr>
          <p:cNvPr id="16" name="Group 15">
            <a:extLst>
              <a:ext uri="{FF2B5EF4-FFF2-40B4-BE49-F238E27FC236}">
                <a16:creationId xmlns:a16="http://schemas.microsoft.com/office/drawing/2014/main" id="{6ACCF06F-CCB7-636D-9059-C096702C4D3F}"/>
              </a:ext>
            </a:extLst>
          </p:cNvPr>
          <p:cNvGrpSpPr/>
          <p:nvPr/>
        </p:nvGrpSpPr>
        <p:grpSpPr>
          <a:xfrm>
            <a:off x="223118" y="1825528"/>
            <a:ext cx="1318760" cy="914400"/>
            <a:chOff x="1981200" y="2362200"/>
            <a:chExt cx="1066800" cy="609600"/>
          </a:xfrm>
        </p:grpSpPr>
        <p:sp>
          <p:nvSpPr>
            <p:cNvPr id="17" name="Cloud 16">
              <a:extLst>
                <a:ext uri="{FF2B5EF4-FFF2-40B4-BE49-F238E27FC236}">
                  <a16:creationId xmlns:a16="http://schemas.microsoft.com/office/drawing/2014/main" id="{E413B187-E027-6EF0-05E9-4BD48C1ACAF5}"/>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8" name="TextBox 17">
              <a:extLst>
                <a:ext uri="{FF2B5EF4-FFF2-40B4-BE49-F238E27FC236}">
                  <a16:creationId xmlns:a16="http://schemas.microsoft.com/office/drawing/2014/main" id="{F2DAB20F-196F-F0D8-839C-22BE7AA34AEE}"/>
                </a:ext>
              </a:extLst>
            </p:cNvPr>
            <p:cNvSpPr txBox="1"/>
            <p:nvPr/>
          </p:nvSpPr>
          <p:spPr>
            <a:xfrm>
              <a:off x="2185021" y="2463800"/>
              <a:ext cx="551530" cy="246221"/>
            </a:xfrm>
            <a:prstGeom prst="rect">
              <a:avLst/>
            </a:prstGeom>
            <a:noFill/>
          </p:spPr>
          <p:txBody>
            <a:bodyPr wrap="none" rtlCol="0">
              <a:spAutoFit/>
            </a:bodyPr>
            <a:lstStyle/>
            <a:p>
              <a:r>
                <a:rPr lang="en-US" sz="1600">
                  <a:solidFill>
                    <a:schemeClr val="tx1"/>
                  </a:solidFill>
                </a:rPr>
                <a:t>Nano-</a:t>
              </a:r>
            </a:p>
            <a:p>
              <a:r>
                <a:rPr lang="en-US" sz="1600">
                  <a:solidFill>
                    <a:schemeClr val="tx1"/>
                  </a:solidFill>
                </a:rPr>
                <a:t>devices</a:t>
              </a:r>
              <a:endParaRPr lang="en-US" sz="1600" dirty="0">
                <a:solidFill>
                  <a:schemeClr val="tx1"/>
                </a:solidFill>
              </a:endParaRPr>
            </a:p>
          </p:txBody>
        </p:sp>
      </p:grpSp>
      <p:grpSp>
        <p:nvGrpSpPr>
          <p:cNvPr id="19" name="Group 18">
            <a:extLst>
              <a:ext uri="{FF2B5EF4-FFF2-40B4-BE49-F238E27FC236}">
                <a16:creationId xmlns:a16="http://schemas.microsoft.com/office/drawing/2014/main" id="{744CDA79-666F-F597-4E6C-401133D007D0}"/>
              </a:ext>
            </a:extLst>
          </p:cNvPr>
          <p:cNvGrpSpPr/>
          <p:nvPr/>
        </p:nvGrpSpPr>
        <p:grpSpPr>
          <a:xfrm>
            <a:off x="7391400" y="2244902"/>
            <a:ext cx="1318760" cy="914400"/>
            <a:chOff x="1981200" y="2362200"/>
            <a:chExt cx="1066800" cy="609600"/>
          </a:xfrm>
        </p:grpSpPr>
        <p:sp>
          <p:nvSpPr>
            <p:cNvPr id="20" name="Cloud 19">
              <a:extLst>
                <a:ext uri="{FF2B5EF4-FFF2-40B4-BE49-F238E27FC236}">
                  <a16:creationId xmlns:a16="http://schemas.microsoft.com/office/drawing/2014/main" id="{275FB839-6B2F-A213-D531-F41ED695E412}"/>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1" name="TextBox 20">
              <a:extLst>
                <a:ext uri="{FF2B5EF4-FFF2-40B4-BE49-F238E27FC236}">
                  <a16:creationId xmlns:a16="http://schemas.microsoft.com/office/drawing/2014/main" id="{065C4593-CB41-4AAE-6E80-724084CFE565}"/>
                </a:ext>
              </a:extLst>
            </p:cNvPr>
            <p:cNvSpPr txBox="1"/>
            <p:nvPr/>
          </p:nvSpPr>
          <p:spPr>
            <a:xfrm>
              <a:off x="2185021" y="2463800"/>
              <a:ext cx="638052" cy="246221"/>
            </a:xfrm>
            <a:prstGeom prst="rect">
              <a:avLst/>
            </a:prstGeom>
            <a:noFill/>
          </p:spPr>
          <p:txBody>
            <a:bodyPr wrap="none" rtlCol="0">
              <a:spAutoFit/>
            </a:bodyPr>
            <a:lstStyle/>
            <a:p>
              <a:r>
                <a:rPr lang="en-US" sz="1600">
                  <a:solidFill>
                    <a:schemeClr val="tx1"/>
                  </a:solidFill>
                </a:rPr>
                <a:t>Network</a:t>
              </a:r>
            </a:p>
            <a:p>
              <a:r>
                <a:rPr lang="en-US" sz="1600">
                  <a:solidFill>
                    <a:schemeClr val="tx1"/>
                  </a:solidFill>
                </a:rPr>
                <a:t>protocols</a:t>
              </a:r>
              <a:endParaRPr lang="en-US" sz="1600" dirty="0">
                <a:solidFill>
                  <a:schemeClr val="tx1"/>
                </a:solidFill>
              </a:endParaRPr>
            </a:p>
          </p:txBody>
        </p:sp>
      </p:grpSp>
      <p:grpSp>
        <p:nvGrpSpPr>
          <p:cNvPr id="22" name="Group 21">
            <a:extLst>
              <a:ext uri="{FF2B5EF4-FFF2-40B4-BE49-F238E27FC236}">
                <a16:creationId xmlns:a16="http://schemas.microsoft.com/office/drawing/2014/main" id="{4AE3989B-BF6E-CBF0-7257-3125FC964C2E}"/>
              </a:ext>
            </a:extLst>
          </p:cNvPr>
          <p:cNvGrpSpPr/>
          <p:nvPr/>
        </p:nvGrpSpPr>
        <p:grpSpPr>
          <a:xfrm>
            <a:off x="7543800" y="1025702"/>
            <a:ext cx="1318760" cy="914400"/>
            <a:chOff x="1981200" y="2362200"/>
            <a:chExt cx="1066800" cy="609600"/>
          </a:xfrm>
        </p:grpSpPr>
        <p:sp>
          <p:nvSpPr>
            <p:cNvPr id="23" name="Cloud 22">
              <a:extLst>
                <a:ext uri="{FF2B5EF4-FFF2-40B4-BE49-F238E27FC236}">
                  <a16:creationId xmlns:a16="http://schemas.microsoft.com/office/drawing/2014/main" id="{98A8AA63-6D73-7753-AC71-109FE6678614}"/>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4" name="TextBox 23">
              <a:extLst>
                <a:ext uri="{FF2B5EF4-FFF2-40B4-BE49-F238E27FC236}">
                  <a16:creationId xmlns:a16="http://schemas.microsoft.com/office/drawing/2014/main" id="{EA08ECCD-8A8A-0741-0712-D45205939C9C}"/>
                </a:ext>
              </a:extLst>
            </p:cNvPr>
            <p:cNvSpPr txBox="1"/>
            <p:nvPr/>
          </p:nvSpPr>
          <p:spPr>
            <a:xfrm>
              <a:off x="2123380" y="2463800"/>
              <a:ext cx="709483" cy="246221"/>
            </a:xfrm>
            <a:prstGeom prst="rect">
              <a:avLst/>
            </a:prstGeom>
            <a:noFill/>
          </p:spPr>
          <p:txBody>
            <a:bodyPr wrap="none" rtlCol="0">
              <a:spAutoFit/>
            </a:bodyPr>
            <a:lstStyle/>
            <a:p>
              <a:r>
                <a:rPr lang="en-US" sz="1600">
                  <a:solidFill>
                    <a:schemeClr val="tx1"/>
                  </a:solidFill>
                </a:rPr>
                <a:t>Cloud</a:t>
              </a:r>
            </a:p>
            <a:p>
              <a:r>
                <a:rPr lang="en-US" sz="1600">
                  <a:solidFill>
                    <a:schemeClr val="tx1"/>
                  </a:solidFill>
                </a:rPr>
                <a:t>computing</a:t>
              </a:r>
              <a:endParaRPr lang="en-US" sz="1600" dirty="0">
                <a:solidFill>
                  <a:schemeClr val="tx1"/>
                </a:solidFill>
              </a:endParaRPr>
            </a:p>
          </p:txBody>
        </p:sp>
      </p:grpSp>
      <p:grpSp>
        <p:nvGrpSpPr>
          <p:cNvPr id="25" name="Group 24">
            <a:extLst>
              <a:ext uri="{FF2B5EF4-FFF2-40B4-BE49-F238E27FC236}">
                <a16:creationId xmlns:a16="http://schemas.microsoft.com/office/drawing/2014/main" id="{A93A60A7-E78B-3DC7-EE3A-6C91231053E7}"/>
              </a:ext>
            </a:extLst>
          </p:cNvPr>
          <p:cNvGrpSpPr/>
          <p:nvPr/>
        </p:nvGrpSpPr>
        <p:grpSpPr>
          <a:xfrm>
            <a:off x="2432918" y="1392997"/>
            <a:ext cx="1318760" cy="914400"/>
            <a:chOff x="1981200" y="2362200"/>
            <a:chExt cx="1066800" cy="609600"/>
          </a:xfrm>
        </p:grpSpPr>
        <p:sp>
          <p:nvSpPr>
            <p:cNvPr id="26" name="Cloud 25">
              <a:extLst>
                <a:ext uri="{FF2B5EF4-FFF2-40B4-BE49-F238E27FC236}">
                  <a16:creationId xmlns:a16="http://schemas.microsoft.com/office/drawing/2014/main" id="{291D67E6-2FE4-F238-9AF4-5E50EF78098D}"/>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7" name="TextBox 26">
              <a:extLst>
                <a:ext uri="{FF2B5EF4-FFF2-40B4-BE49-F238E27FC236}">
                  <a16:creationId xmlns:a16="http://schemas.microsoft.com/office/drawing/2014/main" id="{9C2473D7-A513-D03B-CCD5-754636555AE9}"/>
                </a:ext>
              </a:extLst>
            </p:cNvPr>
            <p:cNvSpPr txBox="1"/>
            <p:nvPr/>
          </p:nvSpPr>
          <p:spPr>
            <a:xfrm>
              <a:off x="2246662" y="2413000"/>
              <a:ext cx="516317" cy="246221"/>
            </a:xfrm>
            <a:prstGeom prst="rect">
              <a:avLst/>
            </a:prstGeom>
            <a:noFill/>
          </p:spPr>
          <p:txBody>
            <a:bodyPr wrap="none" rtlCol="0">
              <a:spAutoFit/>
            </a:bodyPr>
            <a:lstStyle/>
            <a:p>
              <a:r>
                <a:rPr lang="en-US" sz="1600">
                  <a:solidFill>
                    <a:schemeClr val="tx1"/>
                  </a:solidFill>
                </a:rPr>
                <a:t>RF</a:t>
              </a:r>
            </a:p>
            <a:p>
              <a:r>
                <a:rPr lang="en-US" sz="1600">
                  <a:solidFill>
                    <a:schemeClr val="tx1"/>
                  </a:solidFill>
                </a:rPr>
                <a:t>circuits</a:t>
              </a:r>
              <a:endParaRPr lang="en-US" sz="1600" dirty="0">
                <a:solidFill>
                  <a:schemeClr val="tx1"/>
                </a:solidFill>
              </a:endParaRPr>
            </a:p>
          </p:txBody>
        </p:sp>
      </p:grpSp>
      <p:grpSp>
        <p:nvGrpSpPr>
          <p:cNvPr id="31" name="Group 30">
            <a:extLst>
              <a:ext uri="{FF2B5EF4-FFF2-40B4-BE49-F238E27FC236}">
                <a16:creationId xmlns:a16="http://schemas.microsoft.com/office/drawing/2014/main" id="{CE200B9E-B67D-CF6E-E507-48D226AA45C1}"/>
              </a:ext>
            </a:extLst>
          </p:cNvPr>
          <p:cNvGrpSpPr/>
          <p:nvPr/>
        </p:nvGrpSpPr>
        <p:grpSpPr>
          <a:xfrm>
            <a:off x="3886200" y="949502"/>
            <a:ext cx="1318760" cy="914400"/>
            <a:chOff x="1981200" y="2362200"/>
            <a:chExt cx="1066800" cy="609600"/>
          </a:xfrm>
        </p:grpSpPr>
        <p:sp>
          <p:nvSpPr>
            <p:cNvPr id="32" name="Cloud 31">
              <a:extLst>
                <a:ext uri="{FF2B5EF4-FFF2-40B4-BE49-F238E27FC236}">
                  <a16:creationId xmlns:a16="http://schemas.microsoft.com/office/drawing/2014/main" id="{913FFDB9-7F70-7A98-042E-FD47EB95E325}"/>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33" name="TextBox 32">
              <a:extLst>
                <a:ext uri="{FF2B5EF4-FFF2-40B4-BE49-F238E27FC236}">
                  <a16:creationId xmlns:a16="http://schemas.microsoft.com/office/drawing/2014/main" id="{47735DCB-C739-2C11-C589-A5B67424D995}"/>
                </a:ext>
              </a:extLst>
            </p:cNvPr>
            <p:cNvSpPr txBox="1"/>
            <p:nvPr/>
          </p:nvSpPr>
          <p:spPr>
            <a:xfrm>
              <a:off x="2273799" y="2362200"/>
              <a:ext cx="425588" cy="389850"/>
            </a:xfrm>
            <a:prstGeom prst="rect">
              <a:avLst/>
            </a:prstGeom>
            <a:noFill/>
          </p:spPr>
          <p:txBody>
            <a:bodyPr wrap="none" rtlCol="0">
              <a:spAutoFit/>
            </a:bodyPr>
            <a:lstStyle/>
            <a:p>
              <a:r>
                <a:rPr lang="en-US" sz="3200">
                  <a:solidFill>
                    <a:schemeClr val="tx1"/>
                  </a:solidFill>
                </a:rPr>
                <a:t>...</a:t>
              </a:r>
              <a:endParaRPr lang="en-US" sz="3200" dirty="0">
                <a:solidFill>
                  <a:schemeClr val="tx1"/>
                </a:solidFill>
              </a:endParaRPr>
            </a:p>
          </p:txBody>
        </p:sp>
      </p:grpSp>
      <p:sp>
        <p:nvSpPr>
          <p:cNvPr id="45" name="TextBox 44">
            <a:extLst>
              <a:ext uri="{FF2B5EF4-FFF2-40B4-BE49-F238E27FC236}">
                <a16:creationId xmlns:a16="http://schemas.microsoft.com/office/drawing/2014/main" id="{4378CFFF-48B3-3F42-32F1-1F60BD42235B}"/>
              </a:ext>
            </a:extLst>
          </p:cNvPr>
          <p:cNvSpPr txBox="1"/>
          <p:nvPr/>
        </p:nvSpPr>
        <p:spPr>
          <a:xfrm>
            <a:off x="2133600" y="5682122"/>
            <a:ext cx="938077" cy="584775"/>
          </a:xfrm>
          <a:prstGeom prst="rect">
            <a:avLst/>
          </a:prstGeom>
          <a:noFill/>
          <a:ln w="25400">
            <a:solidFill>
              <a:srgbClr val="FF0000"/>
            </a:solidFill>
          </a:ln>
        </p:spPr>
        <p:txBody>
          <a:bodyPr wrap="none" rtlCol="0">
            <a:spAutoFit/>
          </a:bodyPr>
          <a:lstStyle/>
          <a:p>
            <a:r>
              <a:rPr lang="en-US" sz="1600">
                <a:solidFill>
                  <a:schemeClr val="tx1"/>
                </a:solidFill>
              </a:rPr>
              <a:t>LTI</a:t>
            </a:r>
          </a:p>
          <a:p>
            <a:r>
              <a:rPr lang="en-US" sz="1600">
                <a:solidFill>
                  <a:schemeClr val="tx1"/>
                </a:solidFill>
              </a:rPr>
              <a:t>systems</a:t>
            </a:r>
            <a:endParaRPr lang="en-US" sz="1600" dirty="0">
              <a:solidFill>
                <a:schemeClr val="tx1"/>
              </a:solidFill>
            </a:endParaRPr>
          </a:p>
        </p:txBody>
      </p:sp>
      <p:sp>
        <p:nvSpPr>
          <p:cNvPr id="46" name="TextBox 45">
            <a:extLst>
              <a:ext uri="{FF2B5EF4-FFF2-40B4-BE49-F238E27FC236}">
                <a16:creationId xmlns:a16="http://schemas.microsoft.com/office/drawing/2014/main" id="{59FB0585-A612-8A35-F8E1-4A09BB6A549F}"/>
              </a:ext>
            </a:extLst>
          </p:cNvPr>
          <p:cNvSpPr txBox="1"/>
          <p:nvPr/>
        </p:nvSpPr>
        <p:spPr>
          <a:xfrm>
            <a:off x="533400" y="797102"/>
            <a:ext cx="1236236" cy="646331"/>
          </a:xfrm>
          <a:prstGeom prst="rect">
            <a:avLst/>
          </a:prstGeom>
          <a:solidFill>
            <a:srgbClr val="FFFF00">
              <a:alpha val="14000"/>
            </a:srgbClr>
          </a:solidFill>
          <a:ln>
            <a:solidFill>
              <a:srgbClr val="0070C0"/>
            </a:solidFill>
          </a:ln>
        </p:spPr>
        <p:txBody>
          <a:bodyPr wrap="none" rtlCol="0">
            <a:spAutoFit/>
          </a:bodyPr>
          <a:lstStyle/>
          <a:p>
            <a:r>
              <a:rPr lang="en-US" sz="1800">
                <a:solidFill>
                  <a:schemeClr val="tx1"/>
                </a:solidFill>
              </a:rPr>
              <a:t>Research </a:t>
            </a:r>
          </a:p>
          <a:p>
            <a:r>
              <a:rPr lang="en-US" sz="1800">
                <a:solidFill>
                  <a:schemeClr val="tx1"/>
                </a:solidFill>
              </a:rPr>
              <a:t>topics</a:t>
            </a:r>
            <a:endParaRPr lang="en-US" sz="1800" dirty="0">
              <a:solidFill>
                <a:schemeClr val="tx1"/>
              </a:solidFill>
            </a:endParaRPr>
          </a:p>
        </p:txBody>
      </p:sp>
      <p:sp>
        <p:nvSpPr>
          <p:cNvPr id="47" name="TextBox 46">
            <a:extLst>
              <a:ext uri="{FF2B5EF4-FFF2-40B4-BE49-F238E27FC236}">
                <a16:creationId xmlns:a16="http://schemas.microsoft.com/office/drawing/2014/main" id="{6C110083-B167-6896-71B8-ECBDDB630431}"/>
              </a:ext>
            </a:extLst>
          </p:cNvPr>
          <p:cNvSpPr txBox="1"/>
          <p:nvPr/>
        </p:nvSpPr>
        <p:spPr>
          <a:xfrm>
            <a:off x="129955" y="5658549"/>
            <a:ext cx="1787670" cy="646331"/>
          </a:xfrm>
          <a:prstGeom prst="rect">
            <a:avLst/>
          </a:prstGeom>
          <a:solidFill>
            <a:srgbClr val="FFFF00">
              <a:alpha val="20000"/>
            </a:srgbClr>
          </a:solidFill>
          <a:ln>
            <a:solidFill>
              <a:srgbClr val="0070C0"/>
            </a:solidFill>
          </a:ln>
        </p:spPr>
        <p:txBody>
          <a:bodyPr wrap="none" rtlCol="0">
            <a:spAutoFit/>
          </a:bodyPr>
          <a:lstStyle/>
          <a:p>
            <a:r>
              <a:rPr lang="en-US" sz="1800">
                <a:solidFill>
                  <a:schemeClr val="tx1"/>
                </a:solidFill>
              </a:rPr>
              <a:t>Undergraduate </a:t>
            </a:r>
          </a:p>
          <a:p>
            <a:r>
              <a:rPr lang="en-US" sz="1800">
                <a:solidFill>
                  <a:schemeClr val="tx1"/>
                </a:solidFill>
              </a:rPr>
              <a:t>under-pinnings</a:t>
            </a:r>
            <a:endParaRPr lang="en-US" sz="1800" dirty="0">
              <a:solidFill>
                <a:schemeClr val="tx1"/>
              </a:solidFill>
            </a:endParaRPr>
          </a:p>
        </p:txBody>
      </p:sp>
      <p:sp>
        <p:nvSpPr>
          <p:cNvPr id="48" name="TextBox 47">
            <a:extLst>
              <a:ext uri="{FF2B5EF4-FFF2-40B4-BE49-F238E27FC236}">
                <a16:creationId xmlns:a16="http://schemas.microsoft.com/office/drawing/2014/main" id="{7FB9A558-8AD3-BF3F-59F2-85765B0C57FD}"/>
              </a:ext>
            </a:extLst>
          </p:cNvPr>
          <p:cNvSpPr txBox="1"/>
          <p:nvPr/>
        </p:nvSpPr>
        <p:spPr>
          <a:xfrm>
            <a:off x="3243739" y="5682122"/>
            <a:ext cx="755336" cy="584775"/>
          </a:xfrm>
          <a:prstGeom prst="rect">
            <a:avLst/>
          </a:prstGeom>
          <a:noFill/>
          <a:ln w="25400">
            <a:solidFill>
              <a:srgbClr val="FF0000"/>
            </a:solidFill>
          </a:ln>
        </p:spPr>
        <p:txBody>
          <a:bodyPr wrap="none" rtlCol="0">
            <a:spAutoFit/>
          </a:bodyPr>
          <a:lstStyle/>
          <a:p>
            <a:r>
              <a:rPr lang="en-US" sz="1600">
                <a:solidFill>
                  <a:schemeClr val="tx1"/>
                </a:solidFill>
              </a:rPr>
              <a:t>Matrix</a:t>
            </a:r>
          </a:p>
          <a:p>
            <a:r>
              <a:rPr lang="en-US" sz="1600">
                <a:solidFill>
                  <a:schemeClr val="tx1"/>
                </a:solidFill>
              </a:rPr>
              <a:t>theory</a:t>
            </a:r>
            <a:endParaRPr lang="en-US" sz="1600" dirty="0">
              <a:solidFill>
                <a:schemeClr val="tx1"/>
              </a:solidFill>
            </a:endParaRPr>
          </a:p>
        </p:txBody>
      </p:sp>
      <p:sp>
        <p:nvSpPr>
          <p:cNvPr id="49" name="TextBox 48">
            <a:extLst>
              <a:ext uri="{FF2B5EF4-FFF2-40B4-BE49-F238E27FC236}">
                <a16:creationId xmlns:a16="http://schemas.microsoft.com/office/drawing/2014/main" id="{3C5D9FF2-36A5-5C46-2812-4AA2C4057B63}"/>
              </a:ext>
            </a:extLst>
          </p:cNvPr>
          <p:cNvSpPr txBox="1"/>
          <p:nvPr/>
        </p:nvSpPr>
        <p:spPr>
          <a:xfrm>
            <a:off x="4158139" y="5682122"/>
            <a:ext cx="821059" cy="584775"/>
          </a:xfrm>
          <a:prstGeom prst="rect">
            <a:avLst/>
          </a:prstGeom>
          <a:noFill/>
          <a:ln w="25400">
            <a:solidFill>
              <a:srgbClr val="FF0000"/>
            </a:solidFill>
          </a:ln>
        </p:spPr>
        <p:txBody>
          <a:bodyPr wrap="none" rtlCol="0">
            <a:spAutoFit/>
          </a:bodyPr>
          <a:lstStyle/>
          <a:p>
            <a:r>
              <a:rPr lang="en-US" sz="1600">
                <a:solidFill>
                  <a:schemeClr val="tx1"/>
                </a:solidFill>
              </a:rPr>
              <a:t>Analog</a:t>
            </a:r>
          </a:p>
          <a:p>
            <a:r>
              <a:rPr lang="en-US" sz="1600">
                <a:solidFill>
                  <a:schemeClr val="tx1"/>
                </a:solidFill>
              </a:rPr>
              <a:t>circuits</a:t>
            </a:r>
            <a:endParaRPr lang="en-US" sz="1600" dirty="0">
              <a:solidFill>
                <a:schemeClr val="tx1"/>
              </a:solidFill>
            </a:endParaRPr>
          </a:p>
        </p:txBody>
      </p:sp>
      <p:sp>
        <p:nvSpPr>
          <p:cNvPr id="50" name="TextBox 49">
            <a:extLst>
              <a:ext uri="{FF2B5EF4-FFF2-40B4-BE49-F238E27FC236}">
                <a16:creationId xmlns:a16="http://schemas.microsoft.com/office/drawing/2014/main" id="{0FBBF89B-562F-9C26-A774-A7896EFEFCE9}"/>
              </a:ext>
            </a:extLst>
          </p:cNvPr>
          <p:cNvSpPr txBox="1"/>
          <p:nvPr/>
        </p:nvSpPr>
        <p:spPr>
          <a:xfrm>
            <a:off x="5138264" y="5682122"/>
            <a:ext cx="755335" cy="584775"/>
          </a:xfrm>
          <a:prstGeom prst="rect">
            <a:avLst/>
          </a:prstGeom>
          <a:noFill/>
          <a:ln w="25400">
            <a:solidFill>
              <a:srgbClr val="FF0000"/>
            </a:solidFill>
          </a:ln>
        </p:spPr>
        <p:txBody>
          <a:bodyPr wrap="none" rtlCol="0">
            <a:spAutoFit/>
          </a:bodyPr>
          <a:lstStyle/>
          <a:p>
            <a:r>
              <a:rPr lang="en-US" sz="1600">
                <a:solidFill>
                  <a:schemeClr val="tx1"/>
                </a:solidFill>
              </a:rPr>
              <a:t>Graph</a:t>
            </a:r>
          </a:p>
          <a:p>
            <a:r>
              <a:rPr lang="en-US" sz="1600">
                <a:solidFill>
                  <a:schemeClr val="tx1"/>
                </a:solidFill>
              </a:rPr>
              <a:t>theory</a:t>
            </a:r>
            <a:endParaRPr lang="en-US" sz="1600" dirty="0">
              <a:solidFill>
                <a:schemeClr val="tx1"/>
              </a:solidFill>
            </a:endParaRPr>
          </a:p>
        </p:txBody>
      </p:sp>
      <p:sp>
        <p:nvSpPr>
          <p:cNvPr id="51" name="TextBox 50">
            <a:extLst>
              <a:ext uri="{FF2B5EF4-FFF2-40B4-BE49-F238E27FC236}">
                <a16:creationId xmlns:a16="http://schemas.microsoft.com/office/drawing/2014/main" id="{0D17D26B-F625-498A-C854-0F641B654907}"/>
              </a:ext>
            </a:extLst>
          </p:cNvPr>
          <p:cNvSpPr txBox="1"/>
          <p:nvPr/>
        </p:nvSpPr>
        <p:spPr>
          <a:xfrm>
            <a:off x="6096000" y="5682122"/>
            <a:ext cx="1415772" cy="584775"/>
          </a:xfrm>
          <a:prstGeom prst="rect">
            <a:avLst/>
          </a:prstGeom>
          <a:noFill/>
          <a:ln w="25400">
            <a:solidFill>
              <a:srgbClr val="FF0000"/>
            </a:solidFill>
          </a:ln>
        </p:spPr>
        <p:txBody>
          <a:bodyPr wrap="none" rtlCol="0">
            <a:spAutoFit/>
          </a:bodyPr>
          <a:lstStyle/>
          <a:p>
            <a:r>
              <a:rPr lang="en-US" sz="1600">
                <a:solidFill>
                  <a:schemeClr val="tx1"/>
                </a:solidFill>
              </a:rPr>
              <a:t>Programming</a:t>
            </a:r>
          </a:p>
          <a:p>
            <a:r>
              <a:rPr lang="en-US" sz="1600">
                <a:solidFill>
                  <a:schemeClr val="tx1"/>
                </a:solidFill>
              </a:rPr>
              <a:t>languages</a:t>
            </a:r>
            <a:endParaRPr lang="en-US" sz="1600" dirty="0">
              <a:solidFill>
                <a:schemeClr val="tx1"/>
              </a:solidFill>
            </a:endParaRPr>
          </a:p>
        </p:txBody>
      </p:sp>
      <p:sp>
        <p:nvSpPr>
          <p:cNvPr id="52" name="TextBox 51">
            <a:extLst>
              <a:ext uri="{FF2B5EF4-FFF2-40B4-BE49-F238E27FC236}">
                <a16:creationId xmlns:a16="http://schemas.microsoft.com/office/drawing/2014/main" id="{63354DCD-CAC8-875B-727B-99EFCBBAD4B4}"/>
              </a:ext>
            </a:extLst>
          </p:cNvPr>
          <p:cNvSpPr txBox="1"/>
          <p:nvPr/>
        </p:nvSpPr>
        <p:spPr>
          <a:xfrm>
            <a:off x="7620000" y="5758322"/>
            <a:ext cx="845103" cy="338554"/>
          </a:xfrm>
          <a:prstGeom prst="rect">
            <a:avLst/>
          </a:prstGeom>
          <a:noFill/>
          <a:ln w="25400">
            <a:solidFill>
              <a:srgbClr val="FF0000"/>
            </a:solidFill>
          </a:ln>
        </p:spPr>
        <p:txBody>
          <a:bodyPr wrap="none" rtlCol="0">
            <a:spAutoFit/>
          </a:bodyPr>
          <a:lstStyle/>
          <a:p>
            <a:r>
              <a:rPr lang="en-US" sz="1600">
                <a:solidFill>
                  <a:schemeClr val="tx1"/>
                </a:solidFill>
              </a:rPr>
              <a:t>TCP/IP</a:t>
            </a:r>
            <a:endParaRPr lang="en-US" sz="1600" dirty="0">
              <a:solidFill>
                <a:schemeClr val="tx1"/>
              </a:solidFill>
            </a:endParaRPr>
          </a:p>
        </p:txBody>
      </p:sp>
      <p:sp>
        <p:nvSpPr>
          <p:cNvPr id="53" name="TextBox 52">
            <a:extLst>
              <a:ext uri="{FF2B5EF4-FFF2-40B4-BE49-F238E27FC236}">
                <a16:creationId xmlns:a16="http://schemas.microsoft.com/office/drawing/2014/main" id="{8BEEBC24-72DD-3F66-DCE2-3576C5AA8096}"/>
              </a:ext>
            </a:extLst>
          </p:cNvPr>
          <p:cNvSpPr txBox="1"/>
          <p:nvPr/>
        </p:nvSpPr>
        <p:spPr>
          <a:xfrm>
            <a:off x="8601749" y="5758322"/>
            <a:ext cx="389851" cy="338554"/>
          </a:xfrm>
          <a:prstGeom prst="rect">
            <a:avLst/>
          </a:prstGeom>
          <a:noFill/>
          <a:ln w="25400">
            <a:solidFill>
              <a:srgbClr val="FF0000"/>
            </a:solidFill>
          </a:ln>
        </p:spPr>
        <p:txBody>
          <a:bodyPr wrap="none" rtlCol="0">
            <a:spAutoFit/>
          </a:bodyPr>
          <a:lstStyle/>
          <a:p>
            <a:r>
              <a:rPr lang="en-US" sz="1600">
                <a:solidFill>
                  <a:schemeClr val="tx1"/>
                </a:solidFill>
                <a:sym typeface="Symbol" panose="05050102010706020507" pitchFamily="18" charset="2"/>
              </a:rPr>
              <a:t></a:t>
            </a:r>
            <a:endParaRPr lang="en-US" sz="1600" dirty="0">
              <a:solidFill>
                <a:schemeClr val="tx1"/>
              </a:solidFill>
            </a:endParaRPr>
          </a:p>
        </p:txBody>
      </p:sp>
      <p:sp>
        <p:nvSpPr>
          <p:cNvPr id="80" name="TextBox 79">
            <a:extLst>
              <a:ext uri="{FF2B5EF4-FFF2-40B4-BE49-F238E27FC236}">
                <a16:creationId xmlns:a16="http://schemas.microsoft.com/office/drawing/2014/main" id="{A85AE457-8B90-9726-E8A0-BF1A205A2072}"/>
              </a:ext>
            </a:extLst>
          </p:cNvPr>
          <p:cNvSpPr txBox="1"/>
          <p:nvPr/>
        </p:nvSpPr>
        <p:spPr>
          <a:xfrm>
            <a:off x="2285995" y="3440510"/>
            <a:ext cx="2736647" cy="1431161"/>
          </a:xfrm>
          <a:prstGeom prst="rect">
            <a:avLst/>
          </a:prstGeom>
          <a:solidFill>
            <a:srgbClr val="92D050">
              <a:alpha val="18000"/>
            </a:srgbClr>
          </a:solidFill>
          <a:ln>
            <a:solidFill>
              <a:srgbClr val="0070C0"/>
            </a:solidFill>
          </a:ln>
        </p:spPr>
        <p:txBody>
          <a:bodyPr wrap="none" rtlCol="0">
            <a:spAutoFit/>
          </a:bodyPr>
          <a:lstStyle/>
          <a:p>
            <a:pPr>
              <a:spcAft>
                <a:spcPts val="600"/>
              </a:spcAft>
            </a:pPr>
            <a:r>
              <a:rPr lang="en-US" sz="1800">
                <a:solidFill>
                  <a:schemeClr val="tx1"/>
                </a:solidFill>
              </a:rPr>
              <a:t>Knowledge is vast!</a:t>
            </a:r>
          </a:p>
          <a:p>
            <a:pPr>
              <a:spcAft>
                <a:spcPts val="600"/>
              </a:spcAft>
            </a:pPr>
            <a:r>
              <a:rPr lang="en-US" sz="1800">
                <a:solidFill>
                  <a:schemeClr val="tx1"/>
                </a:solidFill>
              </a:rPr>
              <a:t>How to </a:t>
            </a:r>
            <a:r>
              <a:rPr lang="en-US" sz="1800" u="sng">
                <a:solidFill>
                  <a:schemeClr val="tx1"/>
                </a:solidFill>
              </a:rPr>
              <a:t>narrow the scope</a:t>
            </a:r>
          </a:p>
          <a:p>
            <a:pPr>
              <a:spcAft>
                <a:spcPts val="600"/>
              </a:spcAft>
            </a:pPr>
            <a:r>
              <a:rPr lang="en-US" sz="1800">
                <a:solidFill>
                  <a:schemeClr val="tx1"/>
                </a:solidFill>
              </a:rPr>
              <a:t>so faculty can test </a:t>
            </a:r>
            <a:r>
              <a:rPr lang="en-US" sz="1800" u="sng">
                <a:solidFill>
                  <a:schemeClr val="tx1"/>
                </a:solidFill>
              </a:rPr>
              <a:t>your</a:t>
            </a:r>
          </a:p>
          <a:p>
            <a:pPr>
              <a:spcAft>
                <a:spcPts val="600"/>
              </a:spcAft>
            </a:pPr>
            <a:r>
              <a:rPr lang="en-US" sz="1800">
                <a:solidFill>
                  <a:schemeClr val="tx1"/>
                </a:solidFill>
              </a:rPr>
              <a:t>Ability to Think?</a:t>
            </a:r>
            <a:endParaRPr lang="en-US" sz="1800" dirty="0">
              <a:solidFill>
                <a:schemeClr val="tx1"/>
              </a:solidFill>
            </a:endParaRPr>
          </a:p>
        </p:txBody>
      </p:sp>
    </p:spTree>
    <p:extLst>
      <p:ext uri="{BB962C8B-B14F-4D97-AF65-F5344CB8AC3E}">
        <p14:creationId xmlns:p14="http://schemas.microsoft.com/office/powerpoint/2010/main" val="166361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P spid="51" grpId="0" animBg="1"/>
      <p:bldP spid="52" grpId="0" animBg="1"/>
      <p:bldP spid="53" grpId="0" animBg="1"/>
      <p:bldP spid="80"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743CF-0F1A-31C7-77CF-D2FAF82B2810}"/>
              </a:ext>
            </a:extLst>
          </p:cNvPr>
          <p:cNvSpPr>
            <a:spLocks noGrp="1"/>
          </p:cNvSpPr>
          <p:nvPr>
            <p:ph type="title"/>
          </p:nvPr>
        </p:nvSpPr>
        <p:spPr/>
        <p:txBody>
          <a:bodyPr/>
          <a:lstStyle/>
          <a:p>
            <a:r>
              <a:rPr lang="en-US"/>
              <a:t>The Qual visualized</a:t>
            </a:r>
          </a:p>
        </p:txBody>
      </p:sp>
      <p:grpSp>
        <p:nvGrpSpPr>
          <p:cNvPr id="6" name="Group 5">
            <a:extLst>
              <a:ext uri="{FF2B5EF4-FFF2-40B4-BE49-F238E27FC236}">
                <a16:creationId xmlns:a16="http://schemas.microsoft.com/office/drawing/2014/main" id="{B1BB5DC0-5071-6A88-119A-B6F2B3EFEC48}"/>
              </a:ext>
            </a:extLst>
          </p:cNvPr>
          <p:cNvGrpSpPr/>
          <p:nvPr/>
        </p:nvGrpSpPr>
        <p:grpSpPr>
          <a:xfrm>
            <a:off x="5486400" y="3464102"/>
            <a:ext cx="1318760" cy="914400"/>
            <a:chOff x="1981200" y="2362200"/>
            <a:chExt cx="1066800" cy="609600"/>
          </a:xfrm>
        </p:grpSpPr>
        <p:sp>
          <p:nvSpPr>
            <p:cNvPr id="4" name="Cloud 3">
              <a:extLst>
                <a:ext uri="{FF2B5EF4-FFF2-40B4-BE49-F238E27FC236}">
                  <a16:creationId xmlns:a16="http://schemas.microsoft.com/office/drawing/2014/main" id="{49281486-DC8D-2230-874C-740A49E17D8F}"/>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5" name="TextBox 4">
              <a:extLst>
                <a:ext uri="{FF2B5EF4-FFF2-40B4-BE49-F238E27FC236}">
                  <a16:creationId xmlns:a16="http://schemas.microsoft.com/office/drawing/2014/main" id="{3DDB19D8-E483-91D5-91C1-A391B9849643}"/>
                </a:ext>
              </a:extLst>
            </p:cNvPr>
            <p:cNvSpPr txBox="1"/>
            <p:nvPr/>
          </p:nvSpPr>
          <p:spPr>
            <a:xfrm>
              <a:off x="2185021" y="2463800"/>
              <a:ext cx="601834" cy="246221"/>
            </a:xfrm>
            <a:prstGeom prst="rect">
              <a:avLst/>
            </a:prstGeom>
            <a:noFill/>
          </p:spPr>
          <p:txBody>
            <a:bodyPr wrap="none" rtlCol="0">
              <a:spAutoFit/>
            </a:bodyPr>
            <a:lstStyle/>
            <a:p>
              <a:r>
                <a:rPr lang="en-US" sz="1600">
                  <a:solidFill>
                    <a:schemeClr val="tx1"/>
                  </a:solidFill>
                </a:rPr>
                <a:t>Machine</a:t>
              </a:r>
            </a:p>
            <a:p>
              <a:r>
                <a:rPr lang="en-US" sz="1600">
                  <a:solidFill>
                    <a:schemeClr val="tx1"/>
                  </a:solidFill>
                </a:rPr>
                <a:t>learning</a:t>
              </a:r>
              <a:endParaRPr lang="en-US" sz="1600" dirty="0">
                <a:solidFill>
                  <a:schemeClr val="tx1"/>
                </a:solidFill>
              </a:endParaRPr>
            </a:p>
          </p:txBody>
        </p:sp>
      </p:grpSp>
      <p:grpSp>
        <p:nvGrpSpPr>
          <p:cNvPr id="7" name="Group 6">
            <a:extLst>
              <a:ext uri="{FF2B5EF4-FFF2-40B4-BE49-F238E27FC236}">
                <a16:creationId xmlns:a16="http://schemas.microsoft.com/office/drawing/2014/main" id="{34503CCE-0E19-281C-F296-301DC074E3C8}"/>
              </a:ext>
            </a:extLst>
          </p:cNvPr>
          <p:cNvGrpSpPr/>
          <p:nvPr/>
        </p:nvGrpSpPr>
        <p:grpSpPr>
          <a:xfrm>
            <a:off x="381000" y="3464102"/>
            <a:ext cx="1318760" cy="914400"/>
            <a:chOff x="1981200" y="2362200"/>
            <a:chExt cx="1066800" cy="609600"/>
          </a:xfrm>
        </p:grpSpPr>
        <p:sp>
          <p:nvSpPr>
            <p:cNvPr id="8" name="Cloud 7">
              <a:extLst>
                <a:ext uri="{FF2B5EF4-FFF2-40B4-BE49-F238E27FC236}">
                  <a16:creationId xmlns:a16="http://schemas.microsoft.com/office/drawing/2014/main" id="{28B3EC82-BF68-ADFF-A069-CF8F8BB6A6A1}"/>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9" name="TextBox 8">
              <a:extLst>
                <a:ext uri="{FF2B5EF4-FFF2-40B4-BE49-F238E27FC236}">
                  <a16:creationId xmlns:a16="http://schemas.microsoft.com/office/drawing/2014/main" id="{6916F5E8-2DE0-3371-C4DA-AC6DB8F6FC2C}"/>
                </a:ext>
              </a:extLst>
            </p:cNvPr>
            <p:cNvSpPr txBox="1"/>
            <p:nvPr/>
          </p:nvSpPr>
          <p:spPr>
            <a:xfrm>
              <a:off x="2107497" y="2458453"/>
              <a:ext cx="737653" cy="246221"/>
            </a:xfrm>
            <a:prstGeom prst="rect">
              <a:avLst/>
            </a:prstGeom>
            <a:noFill/>
          </p:spPr>
          <p:txBody>
            <a:bodyPr wrap="none" rtlCol="0">
              <a:spAutoFit/>
            </a:bodyPr>
            <a:lstStyle/>
            <a:p>
              <a:r>
                <a:rPr lang="en-US" sz="1600">
                  <a:solidFill>
                    <a:schemeClr val="tx1"/>
                  </a:solidFill>
                </a:rPr>
                <a:t>Signal</a:t>
              </a:r>
            </a:p>
            <a:p>
              <a:r>
                <a:rPr lang="en-US" sz="1600">
                  <a:solidFill>
                    <a:schemeClr val="tx1"/>
                  </a:solidFill>
                </a:rPr>
                <a:t>processing</a:t>
              </a:r>
              <a:endParaRPr lang="en-US" sz="1600" dirty="0">
                <a:solidFill>
                  <a:schemeClr val="tx1"/>
                </a:solidFill>
              </a:endParaRPr>
            </a:p>
          </p:txBody>
        </p:sp>
      </p:grpSp>
      <p:grpSp>
        <p:nvGrpSpPr>
          <p:cNvPr id="10" name="Group 9">
            <a:extLst>
              <a:ext uri="{FF2B5EF4-FFF2-40B4-BE49-F238E27FC236}">
                <a16:creationId xmlns:a16="http://schemas.microsoft.com/office/drawing/2014/main" id="{BC01606C-9889-262F-1E57-E83DEBE414D4}"/>
              </a:ext>
            </a:extLst>
          </p:cNvPr>
          <p:cNvGrpSpPr/>
          <p:nvPr/>
        </p:nvGrpSpPr>
        <p:grpSpPr>
          <a:xfrm>
            <a:off x="7162800" y="3540302"/>
            <a:ext cx="1318760" cy="914400"/>
            <a:chOff x="1981200" y="2362200"/>
            <a:chExt cx="1066800" cy="609600"/>
          </a:xfrm>
        </p:grpSpPr>
        <p:sp>
          <p:nvSpPr>
            <p:cNvPr id="11" name="Cloud 10">
              <a:extLst>
                <a:ext uri="{FF2B5EF4-FFF2-40B4-BE49-F238E27FC236}">
                  <a16:creationId xmlns:a16="http://schemas.microsoft.com/office/drawing/2014/main" id="{31F166D4-69B6-FEAE-D3B5-27E2B2126A77}"/>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2" name="TextBox 11">
              <a:extLst>
                <a:ext uri="{FF2B5EF4-FFF2-40B4-BE49-F238E27FC236}">
                  <a16:creationId xmlns:a16="http://schemas.microsoft.com/office/drawing/2014/main" id="{04E8804F-57E3-7170-030F-0217831B2B5E}"/>
                </a:ext>
              </a:extLst>
            </p:cNvPr>
            <p:cNvSpPr txBox="1"/>
            <p:nvPr/>
          </p:nvSpPr>
          <p:spPr>
            <a:xfrm>
              <a:off x="2080635" y="2413000"/>
              <a:ext cx="788962" cy="246221"/>
            </a:xfrm>
            <a:prstGeom prst="rect">
              <a:avLst/>
            </a:prstGeom>
            <a:noFill/>
          </p:spPr>
          <p:txBody>
            <a:bodyPr wrap="none" rtlCol="0">
              <a:spAutoFit/>
            </a:bodyPr>
            <a:lstStyle/>
            <a:p>
              <a:r>
                <a:rPr lang="en-US" sz="1600">
                  <a:solidFill>
                    <a:schemeClr val="tx1"/>
                  </a:solidFill>
                </a:rPr>
                <a:t>Computer</a:t>
              </a:r>
            </a:p>
            <a:p>
              <a:r>
                <a:rPr lang="en-US" sz="1600">
                  <a:solidFill>
                    <a:schemeClr val="tx1"/>
                  </a:solidFill>
                </a:rPr>
                <a:t>architecture</a:t>
              </a:r>
              <a:endParaRPr lang="en-US" sz="1600" dirty="0">
                <a:solidFill>
                  <a:schemeClr val="tx1"/>
                </a:solidFill>
              </a:endParaRPr>
            </a:p>
          </p:txBody>
        </p:sp>
      </p:grpSp>
      <p:grpSp>
        <p:nvGrpSpPr>
          <p:cNvPr id="13" name="Group 12">
            <a:extLst>
              <a:ext uri="{FF2B5EF4-FFF2-40B4-BE49-F238E27FC236}">
                <a16:creationId xmlns:a16="http://schemas.microsoft.com/office/drawing/2014/main" id="{C0B3CE8D-6976-9EC9-1C19-63955E1723B5}"/>
              </a:ext>
            </a:extLst>
          </p:cNvPr>
          <p:cNvGrpSpPr/>
          <p:nvPr/>
        </p:nvGrpSpPr>
        <p:grpSpPr>
          <a:xfrm>
            <a:off x="5412605" y="1559102"/>
            <a:ext cx="1318760" cy="914400"/>
            <a:chOff x="1981200" y="2362200"/>
            <a:chExt cx="1066800" cy="609600"/>
          </a:xfrm>
        </p:grpSpPr>
        <p:sp>
          <p:nvSpPr>
            <p:cNvPr id="14" name="Cloud 13">
              <a:extLst>
                <a:ext uri="{FF2B5EF4-FFF2-40B4-BE49-F238E27FC236}">
                  <a16:creationId xmlns:a16="http://schemas.microsoft.com/office/drawing/2014/main" id="{93301955-8E50-3A3D-9117-2F23D7CF438C}"/>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5" name="TextBox 14">
              <a:extLst>
                <a:ext uri="{FF2B5EF4-FFF2-40B4-BE49-F238E27FC236}">
                  <a16:creationId xmlns:a16="http://schemas.microsoft.com/office/drawing/2014/main" id="{806ADB88-C9B8-9D72-914E-993E7C678E18}"/>
                </a:ext>
              </a:extLst>
            </p:cNvPr>
            <p:cNvSpPr txBox="1"/>
            <p:nvPr/>
          </p:nvSpPr>
          <p:spPr>
            <a:xfrm>
              <a:off x="2152852" y="2514600"/>
              <a:ext cx="694392" cy="142549"/>
            </a:xfrm>
            <a:prstGeom prst="rect">
              <a:avLst/>
            </a:prstGeom>
            <a:noFill/>
          </p:spPr>
          <p:txBody>
            <a:bodyPr wrap="none" rtlCol="0">
              <a:spAutoFit/>
            </a:bodyPr>
            <a:lstStyle/>
            <a:p>
              <a:r>
                <a:rPr lang="en-US" sz="1600">
                  <a:solidFill>
                    <a:schemeClr val="tx1"/>
                  </a:solidFill>
                </a:rPr>
                <a:t>Compilers</a:t>
              </a:r>
              <a:endParaRPr lang="en-US" sz="1600" dirty="0">
                <a:solidFill>
                  <a:schemeClr val="tx1"/>
                </a:solidFill>
              </a:endParaRPr>
            </a:p>
          </p:txBody>
        </p:sp>
      </p:grpSp>
      <p:grpSp>
        <p:nvGrpSpPr>
          <p:cNvPr id="16" name="Group 15">
            <a:extLst>
              <a:ext uri="{FF2B5EF4-FFF2-40B4-BE49-F238E27FC236}">
                <a16:creationId xmlns:a16="http://schemas.microsoft.com/office/drawing/2014/main" id="{6ACCF06F-CCB7-636D-9059-C096702C4D3F}"/>
              </a:ext>
            </a:extLst>
          </p:cNvPr>
          <p:cNvGrpSpPr/>
          <p:nvPr/>
        </p:nvGrpSpPr>
        <p:grpSpPr>
          <a:xfrm>
            <a:off x="223118" y="1825528"/>
            <a:ext cx="1318760" cy="914400"/>
            <a:chOff x="1981200" y="2362200"/>
            <a:chExt cx="1066800" cy="609600"/>
          </a:xfrm>
        </p:grpSpPr>
        <p:sp>
          <p:nvSpPr>
            <p:cNvPr id="17" name="Cloud 16">
              <a:extLst>
                <a:ext uri="{FF2B5EF4-FFF2-40B4-BE49-F238E27FC236}">
                  <a16:creationId xmlns:a16="http://schemas.microsoft.com/office/drawing/2014/main" id="{E413B187-E027-6EF0-05E9-4BD48C1ACAF5}"/>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18" name="TextBox 17">
              <a:extLst>
                <a:ext uri="{FF2B5EF4-FFF2-40B4-BE49-F238E27FC236}">
                  <a16:creationId xmlns:a16="http://schemas.microsoft.com/office/drawing/2014/main" id="{F2DAB20F-196F-F0D8-839C-22BE7AA34AEE}"/>
                </a:ext>
              </a:extLst>
            </p:cNvPr>
            <p:cNvSpPr txBox="1"/>
            <p:nvPr/>
          </p:nvSpPr>
          <p:spPr>
            <a:xfrm>
              <a:off x="2185021" y="2463800"/>
              <a:ext cx="551530" cy="246221"/>
            </a:xfrm>
            <a:prstGeom prst="rect">
              <a:avLst/>
            </a:prstGeom>
            <a:noFill/>
          </p:spPr>
          <p:txBody>
            <a:bodyPr wrap="none" rtlCol="0">
              <a:spAutoFit/>
            </a:bodyPr>
            <a:lstStyle/>
            <a:p>
              <a:r>
                <a:rPr lang="en-US" sz="1600">
                  <a:solidFill>
                    <a:schemeClr val="tx1"/>
                  </a:solidFill>
                </a:rPr>
                <a:t>Nano-</a:t>
              </a:r>
            </a:p>
            <a:p>
              <a:r>
                <a:rPr lang="en-US" sz="1600">
                  <a:solidFill>
                    <a:schemeClr val="tx1"/>
                  </a:solidFill>
                </a:rPr>
                <a:t>devices</a:t>
              </a:r>
              <a:endParaRPr lang="en-US" sz="1600" dirty="0">
                <a:solidFill>
                  <a:schemeClr val="tx1"/>
                </a:solidFill>
              </a:endParaRPr>
            </a:p>
          </p:txBody>
        </p:sp>
      </p:grpSp>
      <p:grpSp>
        <p:nvGrpSpPr>
          <p:cNvPr id="19" name="Group 18">
            <a:extLst>
              <a:ext uri="{FF2B5EF4-FFF2-40B4-BE49-F238E27FC236}">
                <a16:creationId xmlns:a16="http://schemas.microsoft.com/office/drawing/2014/main" id="{744CDA79-666F-F597-4E6C-401133D007D0}"/>
              </a:ext>
            </a:extLst>
          </p:cNvPr>
          <p:cNvGrpSpPr/>
          <p:nvPr/>
        </p:nvGrpSpPr>
        <p:grpSpPr>
          <a:xfrm>
            <a:off x="7391400" y="2244902"/>
            <a:ext cx="1318760" cy="914400"/>
            <a:chOff x="1981200" y="2362200"/>
            <a:chExt cx="1066800" cy="609600"/>
          </a:xfrm>
        </p:grpSpPr>
        <p:sp>
          <p:nvSpPr>
            <p:cNvPr id="20" name="Cloud 19">
              <a:extLst>
                <a:ext uri="{FF2B5EF4-FFF2-40B4-BE49-F238E27FC236}">
                  <a16:creationId xmlns:a16="http://schemas.microsoft.com/office/drawing/2014/main" id="{275FB839-6B2F-A213-D531-F41ED695E412}"/>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1" name="TextBox 20">
              <a:extLst>
                <a:ext uri="{FF2B5EF4-FFF2-40B4-BE49-F238E27FC236}">
                  <a16:creationId xmlns:a16="http://schemas.microsoft.com/office/drawing/2014/main" id="{065C4593-CB41-4AAE-6E80-724084CFE565}"/>
                </a:ext>
              </a:extLst>
            </p:cNvPr>
            <p:cNvSpPr txBox="1"/>
            <p:nvPr/>
          </p:nvSpPr>
          <p:spPr>
            <a:xfrm>
              <a:off x="2185021" y="2463800"/>
              <a:ext cx="638052" cy="246221"/>
            </a:xfrm>
            <a:prstGeom prst="rect">
              <a:avLst/>
            </a:prstGeom>
            <a:noFill/>
          </p:spPr>
          <p:txBody>
            <a:bodyPr wrap="none" rtlCol="0">
              <a:spAutoFit/>
            </a:bodyPr>
            <a:lstStyle/>
            <a:p>
              <a:r>
                <a:rPr lang="en-US" sz="1600">
                  <a:solidFill>
                    <a:schemeClr val="tx1"/>
                  </a:solidFill>
                </a:rPr>
                <a:t>Network</a:t>
              </a:r>
            </a:p>
            <a:p>
              <a:r>
                <a:rPr lang="en-US" sz="1600">
                  <a:solidFill>
                    <a:schemeClr val="tx1"/>
                  </a:solidFill>
                </a:rPr>
                <a:t>protocols</a:t>
              </a:r>
              <a:endParaRPr lang="en-US" sz="1600" dirty="0">
                <a:solidFill>
                  <a:schemeClr val="tx1"/>
                </a:solidFill>
              </a:endParaRPr>
            </a:p>
          </p:txBody>
        </p:sp>
      </p:grpSp>
      <p:grpSp>
        <p:nvGrpSpPr>
          <p:cNvPr id="22" name="Group 21">
            <a:extLst>
              <a:ext uri="{FF2B5EF4-FFF2-40B4-BE49-F238E27FC236}">
                <a16:creationId xmlns:a16="http://schemas.microsoft.com/office/drawing/2014/main" id="{4AE3989B-BF6E-CBF0-7257-3125FC964C2E}"/>
              </a:ext>
            </a:extLst>
          </p:cNvPr>
          <p:cNvGrpSpPr/>
          <p:nvPr/>
        </p:nvGrpSpPr>
        <p:grpSpPr>
          <a:xfrm>
            <a:off x="7543800" y="1025702"/>
            <a:ext cx="1318760" cy="914400"/>
            <a:chOff x="1981200" y="2362200"/>
            <a:chExt cx="1066800" cy="609600"/>
          </a:xfrm>
        </p:grpSpPr>
        <p:sp>
          <p:nvSpPr>
            <p:cNvPr id="23" name="Cloud 22">
              <a:extLst>
                <a:ext uri="{FF2B5EF4-FFF2-40B4-BE49-F238E27FC236}">
                  <a16:creationId xmlns:a16="http://schemas.microsoft.com/office/drawing/2014/main" id="{98A8AA63-6D73-7753-AC71-109FE6678614}"/>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4" name="TextBox 23">
              <a:extLst>
                <a:ext uri="{FF2B5EF4-FFF2-40B4-BE49-F238E27FC236}">
                  <a16:creationId xmlns:a16="http://schemas.microsoft.com/office/drawing/2014/main" id="{EA08ECCD-8A8A-0741-0712-D45205939C9C}"/>
                </a:ext>
              </a:extLst>
            </p:cNvPr>
            <p:cNvSpPr txBox="1"/>
            <p:nvPr/>
          </p:nvSpPr>
          <p:spPr>
            <a:xfrm>
              <a:off x="2123380" y="2463800"/>
              <a:ext cx="709483" cy="246221"/>
            </a:xfrm>
            <a:prstGeom prst="rect">
              <a:avLst/>
            </a:prstGeom>
            <a:noFill/>
          </p:spPr>
          <p:txBody>
            <a:bodyPr wrap="none" rtlCol="0">
              <a:spAutoFit/>
            </a:bodyPr>
            <a:lstStyle/>
            <a:p>
              <a:r>
                <a:rPr lang="en-US" sz="1600">
                  <a:solidFill>
                    <a:schemeClr val="tx1"/>
                  </a:solidFill>
                </a:rPr>
                <a:t>Cloud</a:t>
              </a:r>
            </a:p>
            <a:p>
              <a:r>
                <a:rPr lang="en-US" sz="1600">
                  <a:solidFill>
                    <a:schemeClr val="tx1"/>
                  </a:solidFill>
                </a:rPr>
                <a:t>computing</a:t>
              </a:r>
              <a:endParaRPr lang="en-US" sz="1600" dirty="0">
                <a:solidFill>
                  <a:schemeClr val="tx1"/>
                </a:solidFill>
              </a:endParaRPr>
            </a:p>
          </p:txBody>
        </p:sp>
      </p:grpSp>
      <p:grpSp>
        <p:nvGrpSpPr>
          <p:cNvPr id="25" name="Group 24">
            <a:extLst>
              <a:ext uri="{FF2B5EF4-FFF2-40B4-BE49-F238E27FC236}">
                <a16:creationId xmlns:a16="http://schemas.microsoft.com/office/drawing/2014/main" id="{A93A60A7-E78B-3DC7-EE3A-6C91231053E7}"/>
              </a:ext>
            </a:extLst>
          </p:cNvPr>
          <p:cNvGrpSpPr/>
          <p:nvPr/>
        </p:nvGrpSpPr>
        <p:grpSpPr>
          <a:xfrm>
            <a:off x="2432918" y="1392997"/>
            <a:ext cx="1318760" cy="914400"/>
            <a:chOff x="1981200" y="2362200"/>
            <a:chExt cx="1066800" cy="609600"/>
          </a:xfrm>
        </p:grpSpPr>
        <p:sp>
          <p:nvSpPr>
            <p:cNvPr id="26" name="Cloud 25">
              <a:extLst>
                <a:ext uri="{FF2B5EF4-FFF2-40B4-BE49-F238E27FC236}">
                  <a16:creationId xmlns:a16="http://schemas.microsoft.com/office/drawing/2014/main" id="{291D67E6-2FE4-F238-9AF4-5E50EF78098D}"/>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27" name="TextBox 26">
              <a:extLst>
                <a:ext uri="{FF2B5EF4-FFF2-40B4-BE49-F238E27FC236}">
                  <a16:creationId xmlns:a16="http://schemas.microsoft.com/office/drawing/2014/main" id="{9C2473D7-A513-D03B-CCD5-754636555AE9}"/>
                </a:ext>
              </a:extLst>
            </p:cNvPr>
            <p:cNvSpPr txBox="1"/>
            <p:nvPr/>
          </p:nvSpPr>
          <p:spPr>
            <a:xfrm>
              <a:off x="2246662" y="2413000"/>
              <a:ext cx="516317" cy="246221"/>
            </a:xfrm>
            <a:prstGeom prst="rect">
              <a:avLst/>
            </a:prstGeom>
            <a:noFill/>
          </p:spPr>
          <p:txBody>
            <a:bodyPr wrap="none" rtlCol="0">
              <a:spAutoFit/>
            </a:bodyPr>
            <a:lstStyle/>
            <a:p>
              <a:r>
                <a:rPr lang="en-US" sz="1600">
                  <a:solidFill>
                    <a:schemeClr val="tx1"/>
                  </a:solidFill>
                </a:rPr>
                <a:t>RF</a:t>
              </a:r>
            </a:p>
            <a:p>
              <a:r>
                <a:rPr lang="en-US" sz="1600">
                  <a:solidFill>
                    <a:schemeClr val="tx1"/>
                  </a:solidFill>
                </a:rPr>
                <a:t>circuits</a:t>
              </a:r>
              <a:endParaRPr lang="en-US" sz="1600" dirty="0">
                <a:solidFill>
                  <a:schemeClr val="tx1"/>
                </a:solidFill>
              </a:endParaRPr>
            </a:p>
          </p:txBody>
        </p:sp>
      </p:grpSp>
      <p:grpSp>
        <p:nvGrpSpPr>
          <p:cNvPr id="31" name="Group 30">
            <a:extLst>
              <a:ext uri="{FF2B5EF4-FFF2-40B4-BE49-F238E27FC236}">
                <a16:creationId xmlns:a16="http://schemas.microsoft.com/office/drawing/2014/main" id="{CE200B9E-B67D-CF6E-E507-48D226AA45C1}"/>
              </a:ext>
            </a:extLst>
          </p:cNvPr>
          <p:cNvGrpSpPr/>
          <p:nvPr/>
        </p:nvGrpSpPr>
        <p:grpSpPr>
          <a:xfrm>
            <a:off x="3886200" y="949502"/>
            <a:ext cx="1318760" cy="914400"/>
            <a:chOff x="1981200" y="2362200"/>
            <a:chExt cx="1066800" cy="609600"/>
          </a:xfrm>
        </p:grpSpPr>
        <p:sp>
          <p:nvSpPr>
            <p:cNvPr id="32" name="Cloud 31">
              <a:extLst>
                <a:ext uri="{FF2B5EF4-FFF2-40B4-BE49-F238E27FC236}">
                  <a16:creationId xmlns:a16="http://schemas.microsoft.com/office/drawing/2014/main" id="{913FFDB9-7F70-7A98-042E-FD47EB95E325}"/>
                </a:ext>
              </a:extLst>
            </p:cNvPr>
            <p:cNvSpPr/>
            <p:nvPr/>
          </p:nvSpPr>
          <p:spPr bwMode="auto">
            <a:xfrm>
              <a:off x="1981200" y="2362200"/>
              <a:ext cx="1066800" cy="609600"/>
            </a:xfrm>
            <a:prstGeom prst="cloud">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rgbClr val="CC0000"/>
                </a:solidFill>
                <a:effectLst/>
                <a:latin typeface="Arial" charset="0"/>
                <a:ea typeface="MS PGothic" pitchFamily="34" charset="-128"/>
              </a:endParaRPr>
            </a:p>
          </p:txBody>
        </p:sp>
        <p:sp>
          <p:nvSpPr>
            <p:cNvPr id="33" name="TextBox 32">
              <a:extLst>
                <a:ext uri="{FF2B5EF4-FFF2-40B4-BE49-F238E27FC236}">
                  <a16:creationId xmlns:a16="http://schemas.microsoft.com/office/drawing/2014/main" id="{47735DCB-C739-2C11-C589-A5B67424D995}"/>
                </a:ext>
              </a:extLst>
            </p:cNvPr>
            <p:cNvSpPr txBox="1"/>
            <p:nvPr/>
          </p:nvSpPr>
          <p:spPr>
            <a:xfrm>
              <a:off x="2273799" y="2362200"/>
              <a:ext cx="425588" cy="389850"/>
            </a:xfrm>
            <a:prstGeom prst="rect">
              <a:avLst/>
            </a:prstGeom>
            <a:noFill/>
          </p:spPr>
          <p:txBody>
            <a:bodyPr wrap="none" rtlCol="0">
              <a:spAutoFit/>
            </a:bodyPr>
            <a:lstStyle/>
            <a:p>
              <a:r>
                <a:rPr lang="en-US" sz="3200">
                  <a:solidFill>
                    <a:schemeClr val="tx1"/>
                  </a:solidFill>
                </a:rPr>
                <a:t>...</a:t>
              </a:r>
              <a:endParaRPr lang="en-US" sz="3200" dirty="0">
                <a:solidFill>
                  <a:schemeClr val="tx1"/>
                </a:solidFill>
              </a:endParaRPr>
            </a:p>
          </p:txBody>
        </p:sp>
      </p:grpSp>
      <p:sp>
        <p:nvSpPr>
          <p:cNvPr id="36" name="Rectangle 35">
            <a:extLst>
              <a:ext uri="{FF2B5EF4-FFF2-40B4-BE49-F238E27FC236}">
                <a16:creationId xmlns:a16="http://schemas.microsoft.com/office/drawing/2014/main" id="{F690CC5E-B485-E783-41D4-C77B844788FF}"/>
              </a:ext>
            </a:extLst>
          </p:cNvPr>
          <p:cNvSpPr/>
          <p:nvPr/>
        </p:nvSpPr>
        <p:spPr bwMode="auto">
          <a:xfrm>
            <a:off x="0" y="684159"/>
            <a:ext cx="9144000" cy="3953093"/>
          </a:xfrm>
          <a:prstGeom prst="rect">
            <a:avLst/>
          </a:prstGeom>
          <a:solidFill>
            <a:schemeClr val="bg1">
              <a:alpha val="72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41" name="Rectangle: Rounded Corners 40">
            <a:extLst>
              <a:ext uri="{FF2B5EF4-FFF2-40B4-BE49-F238E27FC236}">
                <a16:creationId xmlns:a16="http://schemas.microsoft.com/office/drawing/2014/main" id="{C984021B-B2C9-DA97-4A91-067DF172BB76}"/>
              </a:ext>
            </a:extLst>
          </p:cNvPr>
          <p:cNvSpPr/>
          <p:nvPr/>
        </p:nvSpPr>
        <p:spPr bwMode="auto">
          <a:xfrm>
            <a:off x="1752600" y="2493237"/>
            <a:ext cx="3496977" cy="1732865"/>
          </a:xfrm>
          <a:prstGeom prst="roundRect">
            <a:avLst/>
          </a:prstGeom>
          <a:solidFill>
            <a:srgbClr val="7030A0">
              <a:alpha val="9000"/>
            </a:srgb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45" name="TextBox 44">
            <a:extLst>
              <a:ext uri="{FF2B5EF4-FFF2-40B4-BE49-F238E27FC236}">
                <a16:creationId xmlns:a16="http://schemas.microsoft.com/office/drawing/2014/main" id="{4378CFFF-48B3-3F42-32F1-1F60BD42235B}"/>
              </a:ext>
            </a:extLst>
          </p:cNvPr>
          <p:cNvSpPr txBox="1"/>
          <p:nvPr/>
        </p:nvSpPr>
        <p:spPr>
          <a:xfrm>
            <a:off x="2133600" y="5682122"/>
            <a:ext cx="938077" cy="584775"/>
          </a:xfrm>
          <a:prstGeom prst="rect">
            <a:avLst/>
          </a:prstGeom>
          <a:noFill/>
          <a:ln w="25400">
            <a:solidFill>
              <a:srgbClr val="FF0000"/>
            </a:solidFill>
          </a:ln>
        </p:spPr>
        <p:txBody>
          <a:bodyPr wrap="none" rtlCol="0">
            <a:spAutoFit/>
          </a:bodyPr>
          <a:lstStyle/>
          <a:p>
            <a:r>
              <a:rPr lang="en-US" sz="1600">
                <a:solidFill>
                  <a:schemeClr val="tx1"/>
                </a:solidFill>
              </a:rPr>
              <a:t>LTI</a:t>
            </a:r>
          </a:p>
          <a:p>
            <a:r>
              <a:rPr lang="en-US" sz="1600">
                <a:solidFill>
                  <a:schemeClr val="tx1"/>
                </a:solidFill>
              </a:rPr>
              <a:t>systems</a:t>
            </a:r>
            <a:endParaRPr lang="en-US" sz="1600" dirty="0">
              <a:solidFill>
                <a:schemeClr val="tx1"/>
              </a:solidFill>
            </a:endParaRPr>
          </a:p>
        </p:txBody>
      </p:sp>
      <p:sp>
        <p:nvSpPr>
          <p:cNvPr id="46" name="TextBox 45">
            <a:extLst>
              <a:ext uri="{FF2B5EF4-FFF2-40B4-BE49-F238E27FC236}">
                <a16:creationId xmlns:a16="http://schemas.microsoft.com/office/drawing/2014/main" id="{59FB0585-A612-8A35-F8E1-4A09BB6A549F}"/>
              </a:ext>
            </a:extLst>
          </p:cNvPr>
          <p:cNvSpPr txBox="1"/>
          <p:nvPr/>
        </p:nvSpPr>
        <p:spPr>
          <a:xfrm>
            <a:off x="533400" y="797102"/>
            <a:ext cx="1236236" cy="646331"/>
          </a:xfrm>
          <a:prstGeom prst="rect">
            <a:avLst/>
          </a:prstGeom>
          <a:solidFill>
            <a:srgbClr val="FFFF00">
              <a:alpha val="14000"/>
            </a:srgbClr>
          </a:solidFill>
          <a:ln>
            <a:solidFill>
              <a:srgbClr val="0070C0"/>
            </a:solidFill>
          </a:ln>
        </p:spPr>
        <p:txBody>
          <a:bodyPr wrap="none" rtlCol="0">
            <a:spAutoFit/>
          </a:bodyPr>
          <a:lstStyle/>
          <a:p>
            <a:r>
              <a:rPr lang="en-US" sz="1800">
                <a:solidFill>
                  <a:schemeClr val="tx1"/>
                </a:solidFill>
              </a:rPr>
              <a:t>Research </a:t>
            </a:r>
          </a:p>
          <a:p>
            <a:r>
              <a:rPr lang="en-US" sz="1800">
                <a:solidFill>
                  <a:schemeClr val="tx1"/>
                </a:solidFill>
              </a:rPr>
              <a:t>topics</a:t>
            </a:r>
            <a:endParaRPr lang="en-US" sz="1800" dirty="0">
              <a:solidFill>
                <a:schemeClr val="tx1"/>
              </a:solidFill>
            </a:endParaRPr>
          </a:p>
        </p:txBody>
      </p:sp>
      <p:sp>
        <p:nvSpPr>
          <p:cNvPr id="47" name="TextBox 46">
            <a:extLst>
              <a:ext uri="{FF2B5EF4-FFF2-40B4-BE49-F238E27FC236}">
                <a16:creationId xmlns:a16="http://schemas.microsoft.com/office/drawing/2014/main" id="{6C110083-B167-6896-71B8-ECBDDB630431}"/>
              </a:ext>
            </a:extLst>
          </p:cNvPr>
          <p:cNvSpPr txBox="1"/>
          <p:nvPr/>
        </p:nvSpPr>
        <p:spPr>
          <a:xfrm>
            <a:off x="129955" y="5658549"/>
            <a:ext cx="1787670" cy="646331"/>
          </a:xfrm>
          <a:prstGeom prst="rect">
            <a:avLst/>
          </a:prstGeom>
          <a:solidFill>
            <a:srgbClr val="FFFF00">
              <a:alpha val="20000"/>
            </a:srgbClr>
          </a:solidFill>
          <a:ln>
            <a:solidFill>
              <a:srgbClr val="0070C0"/>
            </a:solidFill>
          </a:ln>
        </p:spPr>
        <p:txBody>
          <a:bodyPr wrap="none" rtlCol="0">
            <a:spAutoFit/>
          </a:bodyPr>
          <a:lstStyle/>
          <a:p>
            <a:r>
              <a:rPr lang="en-US" sz="1800">
                <a:solidFill>
                  <a:schemeClr val="tx1"/>
                </a:solidFill>
              </a:rPr>
              <a:t>Undergraduate </a:t>
            </a:r>
          </a:p>
          <a:p>
            <a:r>
              <a:rPr lang="en-US" sz="1800">
                <a:solidFill>
                  <a:schemeClr val="tx1"/>
                </a:solidFill>
              </a:rPr>
              <a:t>under-pinnings</a:t>
            </a:r>
            <a:endParaRPr lang="en-US" sz="1800" dirty="0">
              <a:solidFill>
                <a:schemeClr val="tx1"/>
              </a:solidFill>
            </a:endParaRPr>
          </a:p>
        </p:txBody>
      </p:sp>
      <p:sp>
        <p:nvSpPr>
          <p:cNvPr id="48" name="TextBox 47">
            <a:extLst>
              <a:ext uri="{FF2B5EF4-FFF2-40B4-BE49-F238E27FC236}">
                <a16:creationId xmlns:a16="http://schemas.microsoft.com/office/drawing/2014/main" id="{7FB9A558-8AD3-BF3F-59F2-85765B0C57FD}"/>
              </a:ext>
            </a:extLst>
          </p:cNvPr>
          <p:cNvSpPr txBox="1"/>
          <p:nvPr/>
        </p:nvSpPr>
        <p:spPr>
          <a:xfrm>
            <a:off x="3243739" y="5682122"/>
            <a:ext cx="755336" cy="584775"/>
          </a:xfrm>
          <a:prstGeom prst="rect">
            <a:avLst/>
          </a:prstGeom>
          <a:noFill/>
          <a:ln w="25400">
            <a:solidFill>
              <a:srgbClr val="FF0000"/>
            </a:solidFill>
          </a:ln>
        </p:spPr>
        <p:txBody>
          <a:bodyPr wrap="none" rtlCol="0">
            <a:spAutoFit/>
          </a:bodyPr>
          <a:lstStyle/>
          <a:p>
            <a:r>
              <a:rPr lang="en-US" sz="1600">
                <a:solidFill>
                  <a:schemeClr val="tx1"/>
                </a:solidFill>
              </a:rPr>
              <a:t>Matrix</a:t>
            </a:r>
          </a:p>
          <a:p>
            <a:r>
              <a:rPr lang="en-US" sz="1600">
                <a:solidFill>
                  <a:schemeClr val="tx1"/>
                </a:solidFill>
              </a:rPr>
              <a:t>theory</a:t>
            </a:r>
            <a:endParaRPr lang="en-US" sz="1600" dirty="0">
              <a:solidFill>
                <a:schemeClr val="tx1"/>
              </a:solidFill>
            </a:endParaRPr>
          </a:p>
        </p:txBody>
      </p:sp>
      <p:sp>
        <p:nvSpPr>
          <p:cNvPr id="49" name="TextBox 48">
            <a:extLst>
              <a:ext uri="{FF2B5EF4-FFF2-40B4-BE49-F238E27FC236}">
                <a16:creationId xmlns:a16="http://schemas.microsoft.com/office/drawing/2014/main" id="{3C5D9FF2-36A5-5C46-2812-4AA2C4057B63}"/>
              </a:ext>
            </a:extLst>
          </p:cNvPr>
          <p:cNvSpPr txBox="1"/>
          <p:nvPr/>
        </p:nvSpPr>
        <p:spPr>
          <a:xfrm>
            <a:off x="4158139" y="5682122"/>
            <a:ext cx="821059" cy="584775"/>
          </a:xfrm>
          <a:prstGeom prst="rect">
            <a:avLst/>
          </a:prstGeom>
          <a:noFill/>
          <a:ln w="25400">
            <a:solidFill>
              <a:srgbClr val="FF0000"/>
            </a:solidFill>
          </a:ln>
        </p:spPr>
        <p:txBody>
          <a:bodyPr wrap="none" rtlCol="0">
            <a:spAutoFit/>
          </a:bodyPr>
          <a:lstStyle/>
          <a:p>
            <a:r>
              <a:rPr lang="en-US" sz="1600">
                <a:solidFill>
                  <a:schemeClr val="tx1"/>
                </a:solidFill>
              </a:rPr>
              <a:t>Analog</a:t>
            </a:r>
          </a:p>
          <a:p>
            <a:r>
              <a:rPr lang="en-US" sz="1600">
                <a:solidFill>
                  <a:schemeClr val="tx1"/>
                </a:solidFill>
              </a:rPr>
              <a:t>circuits</a:t>
            </a:r>
            <a:endParaRPr lang="en-US" sz="1600" dirty="0">
              <a:solidFill>
                <a:schemeClr val="tx1"/>
              </a:solidFill>
            </a:endParaRPr>
          </a:p>
        </p:txBody>
      </p:sp>
      <p:sp>
        <p:nvSpPr>
          <p:cNvPr id="50" name="TextBox 49">
            <a:extLst>
              <a:ext uri="{FF2B5EF4-FFF2-40B4-BE49-F238E27FC236}">
                <a16:creationId xmlns:a16="http://schemas.microsoft.com/office/drawing/2014/main" id="{0FBBF89B-562F-9C26-A774-A7896EFEFCE9}"/>
              </a:ext>
            </a:extLst>
          </p:cNvPr>
          <p:cNvSpPr txBox="1"/>
          <p:nvPr/>
        </p:nvSpPr>
        <p:spPr>
          <a:xfrm>
            <a:off x="5138264" y="5682122"/>
            <a:ext cx="755335" cy="584775"/>
          </a:xfrm>
          <a:prstGeom prst="rect">
            <a:avLst/>
          </a:prstGeom>
          <a:noFill/>
          <a:ln w="25400">
            <a:solidFill>
              <a:srgbClr val="FF0000"/>
            </a:solidFill>
          </a:ln>
        </p:spPr>
        <p:txBody>
          <a:bodyPr wrap="none" rtlCol="0">
            <a:spAutoFit/>
          </a:bodyPr>
          <a:lstStyle/>
          <a:p>
            <a:r>
              <a:rPr lang="en-US" sz="1600">
                <a:solidFill>
                  <a:schemeClr val="tx1"/>
                </a:solidFill>
              </a:rPr>
              <a:t>Graph</a:t>
            </a:r>
          </a:p>
          <a:p>
            <a:r>
              <a:rPr lang="en-US" sz="1600">
                <a:solidFill>
                  <a:schemeClr val="tx1"/>
                </a:solidFill>
              </a:rPr>
              <a:t>theory</a:t>
            </a:r>
            <a:endParaRPr lang="en-US" sz="1600" dirty="0">
              <a:solidFill>
                <a:schemeClr val="tx1"/>
              </a:solidFill>
            </a:endParaRPr>
          </a:p>
        </p:txBody>
      </p:sp>
      <p:sp>
        <p:nvSpPr>
          <p:cNvPr id="51" name="TextBox 50">
            <a:extLst>
              <a:ext uri="{FF2B5EF4-FFF2-40B4-BE49-F238E27FC236}">
                <a16:creationId xmlns:a16="http://schemas.microsoft.com/office/drawing/2014/main" id="{0D17D26B-F625-498A-C854-0F641B654907}"/>
              </a:ext>
            </a:extLst>
          </p:cNvPr>
          <p:cNvSpPr txBox="1"/>
          <p:nvPr/>
        </p:nvSpPr>
        <p:spPr>
          <a:xfrm>
            <a:off x="6096000" y="5682122"/>
            <a:ext cx="1415772" cy="584775"/>
          </a:xfrm>
          <a:prstGeom prst="rect">
            <a:avLst/>
          </a:prstGeom>
          <a:noFill/>
          <a:ln w="25400">
            <a:solidFill>
              <a:srgbClr val="FF0000"/>
            </a:solidFill>
          </a:ln>
        </p:spPr>
        <p:txBody>
          <a:bodyPr wrap="none" rtlCol="0">
            <a:spAutoFit/>
          </a:bodyPr>
          <a:lstStyle/>
          <a:p>
            <a:r>
              <a:rPr lang="en-US" sz="1600">
                <a:solidFill>
                  <a:schemeClr val="tx1"/>
                </a:solidFill>
              </a:rPr>
              <a:t>Programming</a:t>
            </a:r>
          </a:p>
          <a:p>
            <a:r>
              <a:rPr lang="en-US" sz="1600">
                <a:solidFill>
                  <a:schemeClr val="tx1"/>
                </a:solidFill>
              </a:rPr>
              <a:t>languages</a:t>
            </a:r>
            <a:endParaRPr lang="en-US" sz="1600" dirty="0">
              <a:solidFill>
                <a:schemeClr val="tx1"/>
              </a:solidFill>
            </a:endParaRPr>
          </a:p>
        </p:txBody>
      </p:sp>
      <p:sp>
        <p:nvSpPr>
          <p:cNvPr id="52" name="TextBox 51">
            <a:extLst>
              <a:ext uri="{FF2B5EF4-FFF2-40B4-BE49-F238E27FC236}">
                <a16:creationId xmlns:a16="http://schemas.microsoft.com/office/drawing/2014/main" id="{63354DCD-CAC8-875B-727B-99EFCBBAD4B4}"/>
              </a:ext>
            </a:extLst>
          </p:cNvPr>
          <p:cNvSpPr txBox="1"/>
          <p:nvPr/>
        </p:nvSpPr>
        <p:spPr>
          <a:xfrm>
            <a:off x="7620000" y="5758322"/>
            <a:ext cx="845103" cy="338554"/>
          </a:xfrm>
          <a:prstGeom prst="rect">
            <a:avLst/>
          </a:prstGeom>
          <a:noFill/>
          <a:ln w="25400">
            <a:solidFill>
              <a:srgbClr val="FF0000"/>
            </a:solidFill>
          </a:ln>
        </p:spPr>
        <p:txBody>
          <a:bodyPr wrap="none" rtlCol="0">
            <a:spAutoFit/>
          </a:bodyPr>
          <a:lstStyle/>
          <a:p>
            <a:r>
              <a:rPr lang="en-US" sz="1600">
                <a:solidFill>
                  <a:schemeClr val="tx1"/>
                </a:solidFill>
              </a:rPr>
              <a:t>TCP/IP</a:t>
            </a:r>
            <a:endParaRPr lang="en-US" sz="1600" dirty="0">
              <a:solidFill>
                <a:schemeClr val="tx1"/>
              </a:solidFill>
            </a:endParaRPr>
          </a:p>
        </p:txBody>
      </p:sp>
      <p:sp>
        <p:nvSpPr>
          <p:cNvPr id="53" name="TextBox 52">
            <a:extLst>
              <a:ext uri="{FF2B5EF4-FFF2-40B4-BE49-F238E27FC236}">
                <a16:creationId xmlns:a16="http://schemas.microsoft.com/office/drawing/2014/main" id="{8BEEBC24-72DD-3F66-DCE2-3576C5AA8096}"/>
              </a:ext>
            </a:extLst>
          </p:cNvPr>
          <p:cNvSpPr txBox="1"/>
          <p:nvPr/>
        </p:nvSpPr>
        <p:spPr>
          <a:xfrm>
            <a:off x="8601749" y="5758322"/>
            <a:ext cx="389851" cy="338554"/>
          </a:xfrm>
          <a:prstGeom prst="rect">
            <a:avLst/>
          </a:prstGeom>
          <a:noFill/>
          <a:ln w="25400">
            <a:solidFill>
              <a:srgbClr val="FF0000"/>
            </a:solidFill>
          </a:ln>
        </p:spPr>
        <p:txBody>
          <a:bodyPr wrap="none" rtlCol="0">
            <a:spAutoFit/>
          </a:bodyPr>
          <a:lstStyle/>
          <a:p>
            <a:r>
              <a:rPr lang="en-US" sz="1600">
                <a:solidFill>
                  <a:schemeClr val="tx1"/>
                </a:solidFill>
                <a:sym typeface="Symbol" panose="05050102010706020507" pitchFamily="18" charset="2"/>
              </a:rPr>
              <a:t></a:t>
            </a:r>
            <a:endParaRPr lang="en-US" sz="1600" dirty="0">
              <a:solidFill>
                <a:schemeClr val="tx1"/>
              </a:solidFill>
            </a:endParaRPr>
          </a:p>
        </p:txBody>
      </p:sp>
      <p:grpSp>
        <p:nvGrpSpPr>
          <p:cNvPr id="61" name="Group 60">
            <a:extLst>
              <a:ext uri="{FF2B5EF4-FFF2-40B4-BE49-F238E27FC236}">
                <a16:creationId xmlns:a16="http://schemas.microsoft.com/office/drawing/2014/main" id="{56F038DC-1A13-67FC-91EF-328EA11E8DA9}"/>
              </a:ext>
            </a:extLst>
          </p:cNvPr>
          <p:cNvGrpSpPr/>
          <p:nvPr/>
        </p:nvGrpSpPr>
        <p:grpSpPr>
          <a:xfrm>
            <a:off x="4366189" y="4093436"/>
            <a:ext cx="1620958" cy="1200563"/>
            <a:chOff x="5562600" y="2161167"/>
            <a:chExt cx="1620958" cy="1200563"/>
          </a:xfrm>
        </p:grpSpPr>
        <p:sp>
          <p:nvSpPr>
            <p:cNvPr id="58" name="TextBox 57">
              <a:extLst>
                <a:ext uri="{FF2B5EF4-FFF2-40B4-BE49-F238E27FC236}">
                  <a16:creationId xmlns:a16="http://schemas.microsoft.com/office/drawing/2014/main" id="{F077B030-7E65-04A8-0B9A-9AE1BDA5A838}"/>
                </a:ext>
              </a:extLst>
            </p:cNvPr>
            <p:cNvSpPr txBox="1"/>
            <p:nvPr/>
          </p:nvSpPr>
          <p:spPr>
            <a:xfrm>
              <a:off x="5562600" y="2438400"/>
              <a:ext cx="1620958" cy="923330"/>
            </a:xfrm>
            <a:prstGeom prst="rect">
              <a:avLst/>
            </a:prstGeom>
            <a:noFill/>
          </p:spPr>
          <p:txBody>
            <a:bodyPr wrap="none" rtlCol="0">
              <a:spAutoFit/>
            </a:bodyPr>
            <a:lstStyle/>
            <a:p>
              <a:r>
                <a:rPr lang="en-US" sz="1800" u="sng" dirty="0">
                  <a:solidFill>
                    <a:schemeClr val="tx1"/>
                  </a:solidFill>
                </a:rPr>
                <a:t>You</a:t>
              </a:r>
              <a:r>
                <a:rPr lang="en-US" sz="1800" dirty="0">
                  <a:solidFill>
                    <a:schemeClr val="tx1"/>
                  </a:solidFill>
                </a:rPr>
                <a:t> have </a:t>
              </a:r>
            </a:p>
            <a:p>
              <a:r>
                <a:rPr lang="en-US" sz="1800" dirty="0">
                  <a:solidFill>
                    <a:schemeClr val="tx1"/>
                  </a:solidFill>
                </a:rPr>
                <a:t>defined scope</a:t>
              </a:r>
            </a:p>
            <a:p>
              <a:r>
                <a:rPr lang="en-US" sz="1800" dirty="0">
                  <a:solidFill>
                    <a:schemeClr val="tx1"/>
                  </a:solidFill>
                </a:rPr>
                <a:t>of your exam</a:t>
              </a:r>
            </a:p>
          </p:txBody>
        </p:sp>
        <p:cxnSp>
          <p:nvCxnSpPr>
            <p:cNvPr id="60" name="Straight Arrow Connector 59">
              <a:extLst>
                <a:ext uri="{FF2B5EF4-FFF2-40B4-BE49-F238E27FC236}">
                  <a16:creationId xmlns:a16="http://schemas.microsoft.com/office/drawing/2014/main" id="{CE9A2066-F45D-35F2-1BD7-10D2DB78A55D}"/>
                </a:ext>
              </a:extLst>
            </p:cNvPr>
            <p:cNvCxnSpPr/>
            <p:nvPr/>
          </p:nvCxnSpPr>
          <p:spPr bwMode="auto">
            <a:xfrm flipH="1" flipV="1">
              <a:off x="5964964" y="2161167"/>
              <a:ext cx="119641" cy="333285"/>
            </a:xfrm>
            <a:prstGeom prst="straightConnector1">
              <a:avLst/>
            </a:prstGeom>
            <a:solidFill>
              <a:schemeClr val="accent1"/>
            </a:solidFill>
            <a:ln w="2540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9" name="Group 38">
            <a:extLst>
              <a:ext uri="{FF2B5EF4-FFF2-40B4-BE49-F238E27FC236}">
                <a16:creationId xmlns:a16="http://schemas.microsoft.com/office/drawing/2014/main" id="{F9C99CA7-62AD-0357-2647-8393F80FEAA4}"/>
              </a:ext>
            </a:extLst>
          </p:cNvPr>
          <p:cNvGrpSpPr/>
          <p:nvPr/>
        </p:nvGrpSpPr>
        <p:grpSpPr>
          <a:xfrm>
            <a:off x="2295320" y="2848475"/>
            <a:ext cx="2590800" cy="1007046"/>
            <a:chOff x="2209800" y="2879154"/>
            <a:chExt cx="2590800" cy="1007046"/>
          </a:xfrm>
        </p:grpSpPr>
        <p:sp>
          <p:nvSpPr>
            <p:cNvPr id="38" name="Rectangle: Rounded Corners 37">
              <a:extLst>
                <a:ext uri="{FF2B5EF4-FFF2-40B4-BE49-F238E27FC236}">
                  <a16:creationId xmlns:a16="http://schemas.microsoft.com/office/drawing/2014/main" id="{671B7632-514B-1C74-AD0D-6A4A09280233}"/>
                </a:ext>
              </a:extLst>
            </p:cNvPr>
            <p:cNvSpPr/>
            <p:nvPr/>
          </p:nvSpPr>
          <p:spPr bwMode="auto">
            <a:xfrm>
              <a:off x="2209800" y="2879154"/>
              <a:ext cx="2590800" cy="1007046"/>
            </a:xfrm>
            <a:prstGeom prst="roundRect">
              <a:avLst/>
            </a:prstGeom>
            <a:solidFill>
              <a:srgbClr val="00B050">
                <a:alpha val="17000"/>
              </a:srgb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MS PGothic" pitchFamily="34" charset="-128"/>
              </a:endParaRPr>
            </a:p>
          </p:txBody>
        </p:sp>
        <p:sp>
          <p:nvSpPr>
            <p:cNvPr id="35" name="TextBox 34">
              <a:extLst>
                <a:ext uri="{FF2B5EF4-FFF2-40B4-BE49-F238E27FC236}">
                  <a16:creationId xmlns:a16="http://schemas.microsoft.com/office/drawing/2014/main" id="{7F5C59A3-DE7B-EFF0-F2AA-0FB027FD77DC}"/>
                </a:ext>
              </a:extLst>
            </p:cNvPr>
            <p:cNvSpPr txBox="1"/>
            <p:nvPr/>
          </p:nvSpPr>
          <p:spPr>
            <a:xfrm>
              <a:off x="2209800" y="2918781"/>
              <a:ext cx="2590800" cy="584775"/>
            </a:xfrm>
            <a:prstGeom prst="rect">
              <a:avLst/>
            </a:prstGeom>
            <a:noFill/>
          </p:spPr>
          <p:txBody>
            <a:bodyPr wrap="square">
              <a:spAutoFit/>
            </a:bodyPr>
            <a:lstStyle/>
            <a:p>
              <a:r>
                <a:rPr lang="en-US" sz="1600" i="1" u="sng">
                  <a:solidFill>
                    <a:schemeClr val="tx1"/>
                  </a:solidFill>
                  <a:latin typeface="+mn-lt"/>
                </a:rPr>
                <a:t>Topic</a:t>
              </a:r>
              <a:r>
                <a:rPr lang="en-US" sz="1600" i="1">
                  <a:solidFill>
                    <a:schemeClr val="tx1"/>
                  </a:solidFill>
                  <a:latin typeface="+mn-lt"/>
                </a:rPr>
                <a:t>:  Clustering with Temporal Neural Networks</a:t>
              </a:r>
            </a:p>
          </p:txBody>
        </p:sp>
      </p:grpSp>
      <p:sp>
        <p:nvSpPr>
          <p:cNvPr id="75" name="TextBox 74">
            <a:extLst>
              <a:ext uri="{FF2B5EF4-FFF2-40B4-BE49-F238E27FC236}">
                <a16:creationId xmlns:a16="http://schemas.microsoft.com/office/drawing/2014/main" id="{D893418A-1621-D454-5BD2-50D6FE9A03DA}"/>
              </a:ext>
            </a:extLst>
          </p:cNvPr>
          <p:cNvSpPr txBox="1"/>
          <p:nvPr/>
        </p:nvSpPr>
        <p:spPr>
          <a:xfrm>
            <a:off x="2829311" y="2477883"/>
            <a:ext cx="1574469" cy="338554"/>
          </a:xfrm>
          <a:prstGeom prst="rect">
            <a:avLst/>
          </a:prstGeom>
          <a:noFill/>
        </p:spPr>
        <p:txBody>
          <a:bodyPr wrap="none" rtlCol="0">
            <a:spAutoFit/>
          </a:bodyPr>
          <a:lstStyle/>
          <a:p>
            <a:r>
              <a:rPr lang="en-US" sz="1600">
                <a:solidFill>
                  <a:schemeClr val="tx1"/>
                </a:solidFill>
              </a:rPr>
              <a:t>technical paper</a:t>
            </a:r>
          </a:p>
        </p:txBody>
      </p:sp>
      <p:sp>
        <p:nvSpPr>
          <p:cNvPr id="76" name="TextBox 75">
            <a:extLst>
              <a:ext uri="{FF2B5EF4-FFF2-40B4-BE49-F238E27FC236}">
                <a16:creationId xmlns:a16="http://schemas.microsoft.com/office/drawing/2014/main" id="{225513F6-1E87-6AE5-00DA-CDED59347FEC}"/>
              </a:ext>
            </a:extLst>
          </p:cNvPr>
          <p:cNvSpPr txBox="1"/>
          <p:nvPr/>
        </p:nvSpPr>
        <p:spPr>
          <a:xfrm>
            <a:off x="2751651" y="3837762"/>
            <a:ext cx="1574470" cy="338555"/>
          </a:xfrm>
          <a:prstGeom prst="rect">
            <a:avLst/>
          </a:prstGeom>
          <a:noFill/>
        </p:spPr>
        <p:txBody>
          <a:bodyPr wrap="none" rtlCol="0">
            <a:spAutoFit/>
          </a:bodyPr>
          <a:lstStyle/>
          <a:p>
            <a:r>
              <a:rPr lang="en-US" sz="1600">
                <a:solidFill>
                  <a:schemeClr val="tx1"/>
                </a:solidFill>
              </a:rPr>
              <a:t>technical paper</a:t>
            </a:r>
          </a:p>
        </p:txBody>
      </p:sp>
      <p:sp>
        <p:nvSpPr>
          <p:cNvPr id="77" name="TextBox 76">
            <a:extLst>
              <a:ext uri="{FF2B5EF4-FFF2-40B4-BE49-F238E27FC236}">
                <a16:creationId xmlns:a16="http://schemas.microsoft.com/office/drawing/2014/main" id="{F8550095-2EB6-D6EC-F47A-AAD68542A60E}"/>
              </a:ext>
            </a:extLst>
          </p:cNvPr>
          <p:cNvSpPr txBox="1"/>
          <p:nvPr/>
        </p:nvSpPr>
        <p:spPr>
          <a:xfrm rot="16200000">
            <a:off x="1193661" y="3174440"/>
            <a:ext cx="1574470" cy="338555"/>
          </a:xfrm>
          <a:prstGeom prst="rect">
            <a:avLst/>
          </a:prstGeom>
          <a:noFill/>
        </p:spPr>
        <p:txBody>
          <a:bodyPr wrap="none" rtlCol="0">
            <a:spAutoFit/>
          </a:bodyPr>
          <a:lstStyle/>
          <a:p>
            <a:r>
              <a:rPr lang="en-US" sz="1600">
                <a:solidFill>
                  <a:schemeClr val="tx1"/>
                </a:solidFill>
              </a:rPr>
              <a:t>technical paper</a:t>
            </a:r>
          </a:p>
        </p:txBody>
      </p:sp>
      <p:sp>
        <p:nvSpPr>
          <p:cNvPr id="78" name="TextBox 77">
            <a:extLst>
              <a:ext uri="{FF2B5EF4-FFF2-40B4-BE49-F238E27FC236}">
                <a16:creationId xmlns:a16="http://schemas.microsoft.com/office/drawing/2014/main" id="{6CC41591-4071-0218-381A-B125A298751B}"/>
              </a:ext>
            </a:extLst>
          </p:cNvPr>
          <p:cNvSpPr txBox="1"/>
          <p:nvPr/>
        </p:nvSpPr>
        <p:spPr>
          <a:xfrm>
            <a:off x="2252000" y="3438886"/>
            <a:ext cx="2702984" cy="338554"/>
          </a:xfrm>
          <a:prstGeom prst="rect">
            <a:avLst/>
          </a:prstGeom>
          <a:noFill/>
        </p:spPr>
        <p:txBody>
          <a:bodyPr wrap="none" rtlCol="0">
            <a:spAutoFit/>
          </a:bodyPr>
          <a:lstStyle/>
          <a:p>
            <a:r>
              <a:rPr lang="en-US" sz="1600">
                <a:solidFill>
                  <a:schemeClr val="tx1"/>
                </a:solidFill>
              </a:rPr>
              <a:t>Review paper and Qual talk</a:t>
            </a:r>
          </a:p>
        </p:txBody>
      </p:sp>
      <p:grpSp>
        <p:nvGrpSpPr>
          <p:cNvPr id="37" name="Group 36">
            <a:extLst>
              <a:ext uri="{FF2B5EF4-FFF2-40B4-BE49-F238E27FC236}">
                <a16:creationId xmlns:a16="http://schemas.microsoft.com/office/drawing/2014/main" id="{D5C7B35D-9571-2007-5B7D-40B685F7C582}"/>
              </a:ext>
            </a:extLst>
          </p:cNvPr>
          <p:cNvGrpSpPr/>
          <p:nvPr/>
        </p:nvGrpSpPr>
        <p:grpSpPr>
          <a:xfrm>
            <a:off x="608708" y="4226102"/>
            <a:ext cx="2892381" cy="2031082"/>
            <a:chOff x="615257" y="4226102"/>
            <a:chExt cx="2892381" cy="2031082"/>
          </a:xfrm>
        </p:grpSpPr>
        <p:sp>
          <p:nvSpPr>
            <p:cNvPr id="64" name="TextBox 63">
              <a:extLst>
                <a:ext uri="{FF2B5EF4-FFF2-40B4-BE49-F238E27FC236}">
                  <a16:creationId xmlns:a16="http://schemas.microsoft.com/office/drawing/2014/main" id="{7BEBD15B-593D-787B-738B-40E59DA3B71B}"/>
                </a:ext>
              </a:extLst>
            </p:cNvPr>
            <p:cNvSpPr txBox="1"/>
            <p:nvPr/>
          </p:nvSpPr>
          <p:spPr>
            <a:xfrm rot="21419628">
              <a:off x="615257" y="4470035"/>
              <a:ext cx="2454518" cy="923330"/>
            </a:xfrm>
            <a:prstGeom prst="rect">
              <a:avLst/>
            </a:prstGeom>
            <a:noFill/>
          </p:spPr>
          <p:txBody>
            <a:bodyPr wrap="none" rtlCol="0">
              <a:spAutoFit/>
            </a:bodyPr>
            <a:lstStyle/>
            <a:p>
              <a:r>
                <a:rPr lang="en-US" sz="1800" dirty="0">
                  <a:solidFill>
                    <a:srgbClr val="7030A0"/>
                  </a:solidFill>
                </a:rPr>
                <a:t>Most obviously</a:t>
              </a:r>
            </a:p>
            <a:p>
              <a:r>
                <a:rPr lang="en-US" sz="1800" dirty="0">
                  <a:solidFill>
                    <a:srgbClr val="7030A0"/>
                  </a:solidFill>
                </a:rPr>
                <a:t>related undergraduate</a:t>
              </a:r>
            </a:p>
            <a:p>
              <a:r>
                <a:rPr lang="en-US" sz="1800" dirty="0">
                  <a:solidFill>
                    <a:srgbClr val="7030A0"/>
                  </a:solidFill>
                </a:rPr>
                <a:t>material </a:t>
              </a:r>
            </a:p>
          </p:txBody>
        </p:sp>
        <p:grpSp>
          <p:nvGrpSpPr>
            <p:cNvPr id="34" name="Group 33">
              <a:extLst>
                <a:ext uri="{FF2B5EF4-FFF2-40B4-BE49-F238E27FC236}">
                  <a16:creationId xmlns:a16="http://schemas.microsoft.com/office/drawing/2014/main" id="{6FC30786-9F61-B4D9-9C9E-C01BEB99857C}"/>
                </a:ext>
              </a:extLst>
            </p:cNvPr>
            <p:cNvGrpSpPr/>
            <p:nvPr/>
          </p:nvGrpSpPr>
          <p:grpSpPr>
            <a:xfrm>
              <a:off x="2127838" y="4226102"/>
              <a:ext cx="1379800" cy="2031082"/>
              <a:chOff x="2127838" y="4226102"/>
              <a:chExt cx="1379800" cy="2031082"/>
            </a:xfrm>
          </p:grpSpPr>
          <p:cxnSp>
            <p:nvCxnSpPr>
              <p:cNvPr id="3" name="Straight Arrow Connector 2">
                <a:extLst>
                  <a:ext uri="{FF2B5EF4-FFF2-40B4-BE49-F238E27FC236}">
                    <a16:creationId xmlns:a16="http://schemas.microsoft.com/office/drawing/2014/main" id="{90F81A5C-52BA-4C2F-FA4A-F782BA7AF85D}"/>
                  </a:ext>
                </a:extLst>
              </p:cNvPr>
              <p:cNvCxnSpPr>
                <a:cxnSpLocks/>
                <a:stCxn id="41" idx="2"/>
                <a:endCxn id="45" idx="0"/>
              </p:cNvCxnSpPr>
              <p:nvPr/>
            </p:nvCxnSpPr>
            <p:spPr bwMode="auto">
              <a:xfrm flipH="1">
                <a:off x="2609188" y="4226102"/>
                <a:ext cx="898450" cy="1456020"/>
              </a:xfrm>
              <a:prstGeom prst="straightConnector1">
                <a:avLst/>
              </a:prstGeom>
              <a:solidFill>
                <a:schemeClr val="accent1"/>
              </a:solidFill>
              <a:ln w="6350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29">
                <a:extLst>
                  <a:ext uri="{FF2B5EF4-FFF2-40B4-BE49-F238E27FC236}">
                    <a16:creationId xmlns:a16="http://schemas.microsoft.com/office/drawing/2014/main" id="{B05709A1-66F4-2438-2D03-9CEC1CA33D27}"/>
                  </a:ext>
                </a:extLst>
              </p:cNvPr>
              <p:cNvSpPr/>
              <p:nvPr/>
            </p:nvSpPr>
            <p:spPr bwMode="auto">
              <a:xfrm>
                <a:off x="2127838" y="5658542"/>
                <a:ext cx="970050" cy="598642"/>
              </a:xfrm>
              <a:prstGeom prst="rect">
                <a:avLst/>
              </a:prstGeom>
              <a:solidFill>
                <a:srgbClr val="7030A0">
                  <a:alpha val="14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grpSp>
      </p:grpSp>
      <p:grpSp>
        <p:nvGrpSpPr>
          <p:cNvPr id="42" name="Group 41">
            <a:extLst>
              <a:ext uri="{FF2B5EF4-FFF2-40B4-BE49-F238E27FC236}">
                <a16:creationId xmlns:a16="http://schemas.microsoft.com/office/drawing/2014/main" id="{245B3CA2-E521-99D9-E74F-7B1AEDCC88C3}"/>
              </a:ext>
            </a:extLst>
          </p:cNvPr>
          <p:cNvGrpSpPr/>
          <p:nvPr/>
        </p:nvGrpSpPr>
        <p:grpSpPr>
          <a:xfrm>
            <a:off x="3243739" y="4202077"/>
            <a:ext cx="762000" cy="2061802"/>
            <a:chOff x="3243739" y="4202077"/>
            <a:chExt cx="762000" cy="2061802"/>
          </a:xfrm>
        </p:grpSpPr>
        <p:sp>
          <p:nvSpPr>
            <p:cNvPr id="62" name="Rectangle 61">
              <a:extLst>
                <a:ext uri="{FF2B5EF4-FFF2-40B4-BE49-F238E27FC236}">
                  <a16:creationId xmlns:a16="http://schemas.microsoft.com/office/drawing/2014/main" id="{3FF0E40C-BC60-6B4C-92BD-263F81166041}"/>
                </a:ext>
              </a:extLst>
            </p:cNvPr>
            <p:cNvSpPr/>
            <p:nvPr/>
          </p:nvSpPr>
          <p:spPr bwMode="auto">
            <a:xfrm>
              <a:off x="3243739" y="5665237"/>
              <a:ext cx="762000" cy="598642"/>
            </a:xfrm>
            <a:prstGeom prst="rect">
              <a:avLst/>
            </a:prstGeom>
            <a:solidFill>
              <a:srgbClr val="7030A0">
                <a:alpha val="14000"/>
              </a:srgb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cxnSp>
          <p:nvCxnSpPr>
            <p:cNvPr id="40" name="Straight Arrow Connector 39">
              <a:extLst>
                <a:ext uri="{FF2B5EF4-FFF2-40B4-BE49-F238E27FC236}">
                  <a16:creationId xmlns:a16="http://schemas.microsoft.com/office/drawing/2014/main" id="{FBC3E235-41C5-DAAE-7FB3-F701F6E1B6D9}"/>
                </a:ext>
              </a:extLst>
            </p:cNvPr>
            <p:cNvCxnSpPr>
              <a:cxnSpLocks/>
            </p:cNvCxnSpPr>
            <p:nvPr/>
          </p:nvCxnSpPr>
          <p:spPr bwMode="auto">
            <a:xfrm>
              <a:off x="3499777" y="4202077"/>
              <a:ext cx="118413" cy="1463160"/>
            </a:xfrm>
            <a:prstGeom prst="straightConnector1">
              <a:avLst/>
            </a:prstGeom>
            <a:solidFill>
              <a:schemeClr val="accent1"/>
            </a:solidFill>
            <a:ln w="63500" cap="flat" cmpd="sng" algn="ctr">
              <a:solidFill>
                <a:srgbClr val="7030A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07236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1" grpId="0" animBg="1"/>
      <p:bldP spid="75" grpId="0"/>
      <p:bldP spid="76" grpId="0"/>
      <p:bldP spid="77"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p:txBody>
          <a:bodyPr/>
          <a:lstStyle/>
          <a:p>
            <a:r>
              <a:rPr lang="en-US"/>
              <a:t>The Qual – details</a:t>
            </a:r>
          </a:p>
        </p:txBody>
      </p:sp>
    </p:spTree>
    <p:extLst>
      <p:ext uri="{BB962C8B-B14F-4D97-AF65-F5344CB8AC3E}">
        <p14:creationId xmlns:p14="http://schemas.microsoft.com/office/powerpoint/2010/main" val="1258911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E839-4B3E-8FAF-ED99-C2E1EDD09571}"/>
              </a:ext>
            </a:extLst>
          </p:cNvPr>
          <p:cNvSpPr>
            <a:spLocks noGrp="1"/>
          </p:cNvSpPr>
          <p:nvPr>
            <p:ph type="title"/>
          </p:nvPr>
        </p:nvSpPr>
        <p:spPr/>
        <p:txBody>
          <a:bodyPr/>
          <a:lstStyle/>
          <a:p>
            <a:r>
              <a:rPr lang="en-US" dirty="0"/>
              <a:t>Important phases and dates</a:t>
            </a:r>
          </a:p>
        </p:txBody>
      </p:sp>
      <p:sp>
        <p:nvSpPr>
          <p:cNvPr id="3" name="Content Placeholder 2">
            <a:extLst>
              <a:ext uri="{FF2B5EF4-FFF2-40B4-BE49-F238E27FC236}">
                <a16:creationId xmlns:a16="http://schemas.microsoft.com/office/drawing/2014/main" id="{10C6A9F1-B74B-2000-F253-369C8B9AC665}"/>
              </a:ext>
            </a:extLst>
          </p:cNvPr>
          <p:cNvSpPr>
            <a:spLocks noGrp="1"/>
          </p:cNvSpPr>
          <p:nvPr>
            <p:ph idx="1"/>
          </p:nvPr>
        </p:nvSpPr>
        <p:spPr>
          <a:xfrm>
            <a:off x="145279" y="684376"/>
            <a:ext cx="8998721" cy="5486400"/>
          </a:xfrm>
        </p:spPr>
        <p:txBody>
          <a:bodyPr/>
          <a:lstStyle/>
          <a:p>
            <a:r>
              <a:rPr lang="en-US" dirty="0"/>
              <a:t>February 12th:     </a:t>
            </a:r>
            <a:r>
              <a:rPr lang="en-US" b="1" i="1" dirty="0"/>
              <a:t>Qual declaration</a:t>
            </a:r>
            <a:r>
              <a:rPr lang="en-US" dirty="0"/>
              <a:t> deadline</a:t>
            </a:r>
          </a:p>
          <a:p>
            <a:endParaRPr lang="en-US" dirty="0"/>
          </a:p>
          <a:p>
            <a:pPr marL="0" indent="0">
              <a:buNone/>
            </a:pPr>
            <a:endParaRPr lang="en-US" dirty="0"/>
          </a:p>
          <a:p>
            <a:r>
              <a:rPr lang="en-US" dirty="0"/>
              <a:t>March 17th:     </a:t>
            </a:r>
            <a:r>
              <a:rPr lang="en-US" b="1" i="1" dirty="0"/>
              <a:t>Review paper and Background papers </a:t>
            </a:r>
            <a:r>
              <a:rPr lang="en-US" dirty="0"/>
              <a:t>submission deadline</a:t>
            </a:r>
          </a:p>
          <a:p>
            <a:endParaRPr lang="en-US" dirty="0"/>
          </a:p>
          <a:p>
            <a:endParaRPr lang="en-US" dirty="0"/>
          </a:p>
          <a:p>
            <a:r>
              <a:rPr lang="en-US" dirty="0"/>
              <a:t>April 11th:     </a:t>
            </a:r>
            <a:r>
              <a:rPr lang="en-US" b="1" i="1" dirty="0"/>
              <a:t>Exam committees  and  date/time/location  </a:t>
            </a:r>
            <a:r>
              <a:rPr lang="en-US" dirty="0"/>
              <a:t>announced to students</a:t>
            </a:r>
          </a:p>
          <a:p>
            <a:endParaRPr lang="en-US" dirty="0"/>
          </a:p>
          <a:p>
            <a:r>
              <a:rPr lang="en-US" dirty="0"/>
              <a:t>April 14</a:t>
            </a:r>
            <a:r>
              <a:rPr lang="en-US" baseline="30000" dirty="0"/>
              <a:t>th</a:t>
            </a:r>
            <a:r>
              <a:rPr lang="en-US" dirty="0"/>
              <a:t>-24th:     </a:t>
            </a:r>
            <a:r>
              <a:rPr lang="en-US" b="1" dirty="0"/>
              <a:t>Exams ― </a:t>
            </a:r>
            <a:r>
              <a:rPr lang="en-US" b="1" i="1" dirty="0"/>
              <a:t>Oral presentation and Q&amp;A </a:t>
            </a:r>
            <a:r>
              <a:rPr lang="en-US" dirty="0"/>
              <a:t>with Qual exam committee</a:t>
            </a:r>
          </a:p>
          <a:p>
            <a:endParaRPr lang="en-US" dirty="0"/>
          </a:p>
          <a:p>
            <a:r>
              <a:rPr lang="en-US" dirty="0"/>
              <a:t>April 25th:     </a:t>
            </a:r>
            <a:r>
              <a:rPr lang="en-US" b="1" i="1" dirty="0"/>
              <a:t>ECE faculty meet </a:t>
            </a:r>
            <a:r>
              <a:rPr lang="en-US" dirty="0"/>
              <a:t>to discuss all qual results</a:t>
            </a:r>
          </a:p>
          <a:p>
            <a:endParaRPr lang="en-US" dirty="0"/>
          </a:p>
          <a:p>
            <a:r>
              <a:rPr lang="en-US" dirty="0"/>
              <a:t>April 28th:     </a:t>
            </a:r>
            <a:r>
              <a:rPr lang="en-US" b="1" i="1" dirty="0"/>
              <a:t>Official results </a:t>
            </a:r>
            <a:r>
              <a:rPr lang="en-US" dirty="0"/>
              <a:t>with feedback released</a:t>
            </a:r>
          </a:p>
          <a:p>
            <a:endParaRPr lang="en-US" dirty="0"/>
          </a:p>
        </p:txBody>
      </p:sp>
      <p:grpSp>
        <p:nvGrpSpPr>
          <p:cNvPr id="9" name="Group 8">
            <a:extLst>
              <a:ext uri="{FF2B5EF4-FFF2-40B4-BE49-F238E27FC236}">
                <a16:creationId xmlns:a16="http://schemas.microsoft.com/office/drawing/2014/main" id="{6C24CDB7-9D34-AF77-146A-1A7B9FC7AE03}"/>
              </a:ext>
            </a:extLst>
          </p:cNvPr>
          <p:cNvGrpSpPr/>
          <p:nvPr/>
        </p:nvGrpSpPr>
        <p:grpSpPr>
          <a:xfrm>
            <a:off x="2409527" y="1085316"/>
            <a:ext cx="5000088" cy="974220"/>
            <a:chOff x="2264249" y="1213503"/>
            <a:chExt cx="5000088" cy="974220"/>
          </a:xfrm>
        </p:grpSpPr>
        <p:cxnSp>
          <p:nvCxnSpPr>
            <p:cNvPr id="5" name="Straight Arrow Connector 4">
              <a:extLst>
                <a:ext uri="{FF2B5EF4-FFF2-40B4-BE49-F238E27FC236}">
                  <a16:creationId xmlns:a16="http://schemas.microsoft.com/office/drawing/2014/main" id="{7383D4D2-F5A8-FE4D-D4EA-70343CF9FE3A}"/>
                </a:ext>
              </a:extLst>
            </p:cNvPr>
            <p:cNvCxnSpPr/>
            <p:nvPr/>
          </p:nvCxnSpPr>
          <p:spPr bwMode="auto">
            <a:xfrm>
              <a:off x="3973795" y="1213503"/>
              <a:ext cx="0" cy="324740"/>
            </a:xfrm>
            <a:prstGeom prst="straightConnector1">
              <a:avLst/>
            </a:prstGeom>
            <a:solidFill>
              <a:schemeClr val="accent1"/>
            </a:solidFill>
            <a:ln w="50800" cap="flat" cmpd="sng" algn="ctr">
              <a:solidFill>
                <a:schemeClr val="tx1">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Group 7">
              <a:extLst>
                <a:ext uri="{FF2B5EF4-FFF2-40B4-BE49-F238E27FC236}">
                  <a16:creationId xmlns:a16="http://schemas.microsoft.com/office/drawing/2014/main" id="{ED9250DF-B6AF-62EA-500D-A742C9FEA773}"/>
                </a:ext>
              </a:extLst>
            </p:cNvPr>
            <p:cNvGrpSpPr/>
            <p:nvPr/>
          </p:nvGrpSpPr>
          <p:grpSpPr>
            <a:xfrm>
              <a:off x="2264249" y="1486968"/>
              <a:ext cx="5000088" cy="700755"/>
              <a:chOff x="2264249" y="1486968"/>
              <a:chExt cx="5000088" cy="700755"/>
            </a:xfrm>
          </p:grpSpPr>
          <p:cxnSp>
            <p:nvCxnSpPr>
              <p:cNvPr id="6" name="Straight Arrow Connector 5">
                <a:extLst>
                  <a:ext uri="{FF2B5EF4-FFF2-40B4-BE49-F238E27FC236}">
                    <a16:creationId xmlns:a16="http://schemas.microsoft.com/office/drawing/2014/main" id="{9A79E906-82FF-A706-5688-B38CB45FF893}"/>
                  </a:ext>
                </a:extLst>
              </p:cNvPr>
              <p:cNvCxnSpPr/>
              <p:nvPr/>
            </p:nvCxnSpPr>
            <p:spPr bwMode="auto">
              <a:xfrm>
                <a:off x="3980916" y="1871529"/>
                <a:ext cx="0" cy="316194"/>
              </a:xfrm>
              <a:prstGeom prst="straightConnector1">
                <a:avLst/>
              </a:prstGeom>
              <a:solidFill>
                <a:schemeClr val="accent1"/>
              </a:solidFill>
              <a:ln w="50800" cap="flat" cmpd="sng" algn="ctr">
                <a:solidFill>
                  <a:schemeClr val="tx1">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Box 6">
                <a:extLst>
                  <a:ext uri="{FF2B5EF4-FFF2-40B4-BE49-F238E27FC236}">
                    <a16:creationId xmlns:a16="http://schemas.microsoft.com/office/drawing/2014/main" id="{2214FDC5-76B5-A132-65D4-8285E2A469F8}"/>
                  </a:ext>
                </a:extLst>
              </p:cNvPr>
              <p:cNvSpPr txBox="1"/>
              <p:nvPr/>
            </p:nvSpPr>
            <p:spPr>
              <a:xfrm>
                <a:off x="2264249" y="1486968"/>
                <a:ext cx="5000088" cy="369332"/>
              </a:xfrm>
              <a:prstGeom prst="rect">
                <a:avLst/>
              </a:prstGeom>
              <a:noFill/>
            </p:spPr>
            <p:txBody>
              <a:bodyPr wrap="none" rtlCol="0">
                <a:spAutoFit/>
              </a:bodyPr>
              <a:lstStyle/>
              <a:p>
                <a:r>
                  <a:rPr lang="en-US" sz="1800">
                    <a:solidFill>
                      <a:schemeClr val="tx1">
                        <a:lumMod val="75000"/>
                        <a:lumOff val="25000"/>
                      </a:schemeClr>
                    </a:solidFill>
                    <a:latin typeface="+mj-lt"/>
                  </a:rPr>
                  <a:t>(GSC meets to select Qual exam faculty committee)</a:t>
                </a:r>
                <a:endParaRPr lang="en-US" sz="1800" dirty="0">
                  <a:solidFill>
                    <a:schemeClr val="tx1">
                      <a:lumMod val="75000"/>
                      <a:lumOff val="25000"/>
                    </a:schemeClr>
                  </a:solidFill>
                  <a:latin typeface="+mj-lt"/>
                </a:endParaRPr>
              </a:p>
            </p:txBody>
          </p:sp>
        </p:grpSp>
      </p:grpSp>
      <p:grpSp>
        <p:nvGrpSpPr>
          <p:cNvPr id="10" name="Group 9">
            <a:extLst>
              <a:ext uri="{FF2B5EF4-FFF2-40B4-BE49-F238E27FC236}">
                <a16:creationId xmlns:a16="http://schemas.microsoft.com/office/drawing/2014/main" id="{6B7E4DA9-5B4F-10B4-9168-DB8EF6C3AD32}"/>
              </a:ext>
            </a:extLst>
          </p:cNvPr>
          <p:cNvGrpSpPr/>
          <p:nvPr/>
        </p:nvGrpSpPr>
        <p:grpSpPr>
          <a:xfrm>
            <a:off x="1845870" y="2350094"/>
            <a:ext cx="6705682" cy="999858"/>
            <a:chOff x="1684926" y="1377297"/>
            <a:chExt cx="6705682" cy="999858"/>
          </a:xfrm>
        </p:grpSpPr>
        <p:cxnSp>
          <p:nvCxnSpPr>
            <p:cNvPr id="11" name="Straight Arrow Connector 10">
              <a:extLst>
                <a:ext uri="{FF2B5EF4-FFF2-40B4-BE49-F238E27FC236}">
                  <a16:creationId xmlns:a16="http://schemas.microsoft.com/office/drawing/2014/main" id="{0864F190-43D0-4984-690E-4ECE164E6A69}"/>
                </a:ext>
              </a:extLst>
            </p:cNvPr>
            <p:cNvCxnSpPr/>
            <p:nvPr/>
          </p:nvCxnSpPr>
          <p:spPr bwMode="auto">
            <a:xfrm>
              <a:off x="3982340" y="1377297"/>
              <a:ext cx="0" cy="391682"/>
            </a:xfrm>
            <a:prstGeom prst="straightConnector1">
              <a:avLst/>
            </a:prstGeom>
            <a:solidFill>
              <a:schemeClr val="accent1"/>
            </a:solidFill>
            <a:ln w="50800" cap="flat" cmpd="sng" algn="ctr">
              <a:solidFill>
                <a:schemeClr val="tx1">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2" name="Group 11">
              <a:extLst>
                <a:ext uri="{FF2B5EF4-FFF2-40B4-BE49-F238E27FC236}">
                  <a16:creationId xmlns:a16="http://schemas.microsoft.com/office/drawing/2014/main" id="{4E374ABE-8E1A-A757-F675-ED31D66B680F}"/>
                </a:ext>
              </a:extLst>
            </p:cNvPr>
            <p:cNvGrpSpPr/>
            <p:nvPr/>
          </p:nvGrpSpPr>
          <p:grpSpPr>
            <a:xfrm>
              <a:off x="1684926" y="1683521"/>
              <a:ext cx="6705682" cy="693634"/>
              <a:chOff x="1684926" y="1683521"/>
              <a:chExt cx="6705682" cy="693634"/>
            </a:xfrm>
          </p:grpSpPr>
          <p:cxnSp>
            <p:nvCxnSpPr>
              <p:cNvPr id="13" name="Straight Arrow Connector 12">
                <a:extLst>
                  <a:ext uri="{FF2B5EF4-FFF2-40B4-BE49-F238E27FC236}">
                    <a16:creationId xmlns:a16="http://schemas.microsoft.com/office/drawing/2014/main" id="{3C232DD8-DBBF-2930-E9C0-D0189591DD5B}"/>
                  </a:ext>
                </a:extLst>
              </p:cNvPr>
              <p:cNvCxnSpPr/>
              <p:nvPr/>
            </p:nvCxnSpPr>
            <p:spPr bwMode="auto">
              <a:xfrm>
                <a:off x="3989461" y="2035324"/>
                <a:ext cx="0" cy="341831"/>
              </a:xfrm>
              <a:prstGeom prst="straightConnector1">
                <a:avLst/>
              </a:prstGeom>
              <a:solidFill>
                <a:schemeClr val="accent1"/>
              </a:solidFill>
              <a:ln w="50800" cap="flat" cmpd="sng" algn="ctr">
                <a:solidFill>
                  <a:schemeClr val="tx1">
                    <a:lumMod val="50000"/>
                    <a:lumOff val="5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a:extLst>
                  <a:ext uri="{FF2B5EF4-FFF2-40B4-BE49-F238E27FC236}">
                    <a16:creationId xmlns:a16="http://schemas.microsoft.com/office/drawing/2014/main" id="{7AACD83A-2256-C1D1-ECEA-25B39423DEE3}"/>
                  </a:ext>
                </a:extLst>
              </p:cNvPr>
              <p:cNvSpPr txBox="1"/>
              <p:nvPr/>
            </p:nvSpPr>
            <p:spPr>
              <a:xfrm>
                <a:off x="1684926" y="1683521"/>
                <a:ext cx="6705682" cy="369332"/>
              </a:xfrm>
              <a:prstGeom prst="rect">
                <a:avLst/>
              </a:prstGeom>
              <a:noFill/>
            </p:spPr>
            <p:txBody>
              <a:bodyPr wrap="none" rtlCol="0">
                <a:spAutoFit/>
              </a:bodyPr>
              <a:lstStyle/>
              <a:p>
                <a:r>
                  <a:rPr lang="en-US" sz="1800">
                    <a:solidFill>
                      <a:schemeClr val="tx1">
                        <a:lumMod val="75000"/>
                        <a:lumOff val="25000"/>
                      </a:schemeClr>
                    </a:solidFill>
                    <a:latin typeface="+mj-lt"/>
                  </a:rPr>
                  <a:t>(GSC verifies appropriateness and figures out exam date/time/location)</a:t>
                </a:r>
                <a:endParaRPr lang="en-US" sz="1800" dirty="0">
                  <a:solidFill>
                    <a:schemeClr val="tx1">
                      <a:lumMod val="75000"/>
                      <a:lumOff val="25000"/>
                    </a:schemeClr>
                  </a:solidFill>
                  <a:latin typeface="+mj-lt"/>
                </a:endParaRPr>
              </a:p>
            </p:txBody>
          </p:sp>
        </p:grpSp>
      </p:grpSp>
    </p:spTree>
    <p:extLst>
      <p:ext uri="{BB962C8B-B14F-4D97-AF65-F5344CB8AC3E}">
        <p14:creationId xmlns:p14="http://schemas.microsoft.com/office/powerpoint/2010/main" val="136730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D545C-25E5-46F5-630A-798813724C28}"/>
              </a:ext>
            </a:extLst>
          </p:cNvPr>
          <p:cNvSpPr>
            <a:spLocks noGrp="1"/>
          </p:cNvSpPr>
          <p:nvPr>
            <p:ph type="title"/>
          </p:nvPr>
        </p:nvSpPr>
        <p:spPr>
          <a:xfrm>
            <a:off x="0" y="1"/>
            <a:ext cx="9144000" cy="657725"/>
          </a:xfrm>
        </p:spPr>
        <p:txBody>
          <a:bodyPr/>
          <a:lstStyle/>
          <a:p>
            <a:br>
              <a:rPr lang="en-US" dirty="0"/>
            </a:br>
            <a:r>
              <a:rPr lang="en-US" b="1" i="0" dirty="0">
                <a:effectLst/>
                <a:latin typeface="+mj-lt"/>
              </a:rPr>
              <a:t>Accommodations</a:t>
            </a:r>
            <a:br>
              <a:rPr lang="en-US" b="0" i="0" dirty="0">
                <a:effectLst/>
                <a:latin typeface="+mj-lt"/>
              </a:rPr>
            </a:br>
            <a:endParaRPr lang="en-US" dirty="0"/>
          </a:p>
        </p:txBody>
      </p:sp>
      <p:sp>
        <p:nvSpPr>
          <p:cNvPr id="3" name="Content Placeholder 2">
            <a:extLst>
              <a:ext uri="{FF2B5EF4-FFF2-40B4-BE49-F238E27FC236}">
                <a16:creationId xmlns:a16="http://schemas.microsoft.com/office/drawing/2014/main" id="{FD7BD33B-207F-E0A4-F142-630CFD8C0228}"/>
              </a:ext>
            </a:extLst>
          </p:cNvPr>
          <p:cNvSpPr>
            <a:spLocks noGrp="1"/>
          </p:cNvSpPr>
          <p:nvPr>
            <p:ph idx="1"/>
          </p:nvPr>
        </p:nvSpPr>
        <p:spPr/>
        <p:txBody>
          <a:bodyPr/>
          <a:lstStyle/>
          <a:p>
            <a:pPr algn="l" rtl="0">
              <a:spcBef>
                <a:spcPts val="1200"/>
              </a:spcBef>
              <a:spcAft>
                <a:spcPts val="1200"/>
              </a:spcAft>
            </a:pPr>
            <a:r>
              <a:rPr lang="en-US" sz="1800" b="0" i="0" dirty="0">
                <a:solidFill>
                  <a:srgbClr val="000000"/>
                </a:solidFill>
                <a:effectLst/>
                <a:latin typeface="+mj-lt"/>
              </a:rPr>
              <a:t>Exam accommodation (if needed) must be requested through the Office of Disability Resources (ODR)</a:t>
            </a:r>
          </a:p>
          <a:p>
            <a:pPr>
              <a:spcBef>
                <a:spcPts val="1200"/>
              </a:spcBef>
              <a:spcAft>
                <a:spcPts val="1200"/>
              </a:spcAft>
            </a:pPr>
            <a:r>
              <a:rPr lang="en-US" dirty="0">
                <a:solidFill>
                  <a:srgbClr val="000000"/>
                </a:solidFill>
                <a:latin typeface="+mj-lt"/>
              </a:rPr>
              <a:t>Already h</a:t>
            </a:r>
            <a:r>
              <a:rPr lang="en-US" sz="1800" b="0" i="0" dirty="0">
                <a:solidFill>
                  <a:srgbClr val="000000"/>
                </a:solidFill>
                <a:effectLst/>
                <a:latin typeface="+mj-lt"/>
              </a:rPr>
              <a:t>ave approved accommodations</a:t>
            </a:r>
            <a:r>
              <a:rPr lang="en-US" dirty="0">
                <a:solidFill>
                  <a:srgbClr val="000000"/>
                </a:solidFill>
                <a:latin typeface="+mj-lt"/>
              </a:rPr>
              <a:t>?</a:t>
            </a:r>
            <a:r>
              <a:rPr lang="en-US" sz="1800" b="0" i="0" dirty="0">
                <a:solidFill>
                  <a:srgbClr val="000000"/>
                </a:solidFill>
                <a:effectLst/>
                <a:latin typeface="+mj-lt"/>
              </a:rPr>
              <a:t>   Coordinate with </a:t>
            </a:r>
            <a:r>
              <a:rPr lang="en-US" dirty="0">
                <a:solidFill>
                  <a:srgbClr val="000000"/>
                </a:solidFill>
              </a:rPr>
              <a:t>ODR</a:t>
            </a:r>
            <a:r>
              <a:rPr lang="en-US" dirty="0">
                <a:solidFill>
                  <a:srgbClr val="000000"/>
                </a:solidFill>
                <a:latin typeface="+mj-lt"/>
              </a:rPr>
              <a:t> to submit request to ECE</a:t>
            </a:r>
            <a:endParaRPr lang="en-US" b="0" i="0" dirty="0">
              <a:solidFill>
                <a:srgbClr val="222222"/>
              </a:solidFill>
              <a:effectLst/>
              <a:latin typeface="+mj-lt"/>
            </a:endParaRPr>
          </a:p>
          <a:p>
            <a:pPr algn="l" rtl="0">
              <a:spcBef>
                <a:spcPts val="1200"/>
              </a:spcBef>
              <a:spcAft>
                <a:spcPts val="1200"/>
              </a:spcAft>
            </a:pPr>
            <a:r>
              <a:rPr lang="en-US" sz="1800" b="0" i="0" dirty="0">
                <a:solidFill>
                  <a:srgbClr val="000000"/>
                </a:solidFill>
                <a:effectLst/>
                <a:latin typeface="+mj-lt"/>
              </a:rPr>
              <a:t>January 29</a:t>
            </a:r>
            <a:r>
              <a:rPr lang="en-US" sz="1800" b="0" i="0" baseline="30000" dirty="0">
                <a:solidFill>
                  <a:srgbClr val="000000"/>
                </a:solidFill>
                <a:effectLst/>
                <a:latin typeface="+mj-lt"/>
              </a:rPr>
              <a:t>th</a:t>
            </a:r>
            <a:r>
              <a:rPr lang="en-US" sz="1800" b="0" i="0" dirty="0">
                <a:solidFill>
                  <a:srgbClr val="000000"/>
                </a:solidFill>
                <a:effectLst/>
                <a:latin typeface="+mj-lt"/>
              </a:rPr>
              <a:t>:   Deadline to submit requests for accommodations to ECE</a:t>
            </a:r>
          </a:p>
          <a:p>
            <a:pPr lvl="1">
              <a:spcBef>
                <a:spcPts val="1200"/>
              </a:spcBef>
              <a:spcAft>
                <a:spcPts val="1200"/>
              </a:spcAft>
            </a:pPr>
            <a:r>
              <a:rPr lang="en-US" dirty="0">
                <a:solidFill>
                  <a:srgbClr val="000000"/>
                </a:solidFill>
                <a:latin typeface="+mj-lt"/>
              </a:rPr>
              <a:t>ECE must formally approve requests</a:t>
            </a:r>
          </a:p>
          <a:p>
            <a:pPr lvl="1">
              <a:spcBef>
                <a:spcPts val="1200"/>
              </a:spcBef>
              <a:spcAft>
                <a:spcPts val="1200"/>
              </a:spcAft>
            </a:pPr>
            <a:r>
              <a:rPr lang="en-US" dirty="0">
                <a:solidFill>
                  <a:srgbClr val="000000"/>
                </a:solidFill>
                <a:latin typeface="+mj-lt"/>
              </a:rPr>
              <a:t>Late requests will not allow ECE sufficient time to</a:t>
            </a:r>
            <a:r>
              <a:rPr lang="en-US" b="0" i="0" dirty="0">
                <a:solidFill>
                  <a:srgbClr val="000000"/>
                </a:solidFill>
                <a:effectLst/>
                <a:latin typeface="+mj-lt"/>
              </a:rPr>
              <a:t> review the request</a:t>
            </a:r>
            <a:endParaRPr lang="en-US" b="0" i="0" dirty="0">
              <a:solidFill>
                <a:srgbClr val="222222"/>
              </a:solidFill>
              <a:effectLst/>
              <a:latin typeface="+mj-lt"/>
            </a:endParaRPr>
          </a:p>
          <a:p>
            <a:endParaRPr lang="en-US" dirty="0"/>
          </a:p>
        </p:txBody>
      </p:sp>
    </p:spTree>
    <p:extLst>
      <p:ext uri="{BB962C8B-B14F-4D97-AF65-F5344CB8AC3E}">
        <p14:creationId xmlns:p14="http://schemas.microsoft.com/office/powerpoint/2010/main" val="3036666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p:txBody>
          <a:bodyPr/>
          <a:lstStyle/>
          <a:p>
            <a:r>
              <a:rPr lang="en-US" dirty="0"/>
              <a:t>Qual declaration</a:t>
            </a:r>
          </a:p>
        </p:txBody>
      </p:sp>
      <p:sp>
        <p:nvSpPr>
          <p:cNvPr id="3" name="TextBox 2">
            <a:extLst>
              <a:ext uri="{FF2B5EF4-FFF2-40B4-BE49-F238E27FC236}">
                <a16:creationId xmlns:a16="http://schemas.microsoft.com/office/drawing/2014/main" id="{2FA22D8E-9A0A-5635-1D1B-73FB91F7458B}"/>
              </a:ext>
            </a:extLst>
          </p:cNvPr>
          <p:cNvSpPr txBox="1"/>
          <p:nvPr/>
        </p:nvSpPr>
        <p:spPr>
          <a:xfrm>
            <a:off x="6560286" y="184468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b="1" i="1">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4" name="Group 3">
            <a:extLst>
              <a:ext uri="{FF2B5EF4-FFF2-40B4-BE49-F238E27FC236}">
                <a16:creationId xmlns:a16="http://schemas.microsoft.com/office/drawing/2014/main" id="{B9AEC1D8-E400-BEF9-FD03-742BC887BEFE}"/>
              </a:ext>
            </a:extLst>
          </p:cNvPr>
          <p:cNvGrpSpPr/>
          <p:nvPr/>
        </p:nvGrpSpPr>
        <p:grpSpPr>
          <a:xfrm>
            <a:off x="6567413" y="1419275"/>
            <a:ext cx="2230083" cy="427599"/>
            <a:chOff x="6815241" y="940711"/>
            <a:chExt cx="2230083" cy="427599"/>
          </a:xfrm>
        </p:grpSpPr>
        <p:sp>
          <p:nvSpPr>
            <p:cNvPr id="5" name="Rectangle 4">
              <a:extLst>
                <a:ext uri="{FF2B5EF4-FFF2-40B4-BE49-F238E27FC236}">
                  <a16:creationId xmlns:a16="http://schemas.microsoft.com/office/drawing/2014/main" id="{942B4118-D77A-8629-0154-C611383BCDD5}"/>
                </a:ext>
              </a:extLst>
            </p:cNvPr>
            <p:cNvSpPr/>
            <p:nvPr/>
          </p:nvSpPr>
          <p:spPr bwMode="auto">
            <a:xfrm>
              <a:off x="6815241" y="940713"/>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8730443E-1BE5-8E2F-7190-3702BE796EC6}"/>
                </a:ext>
              </a:extLst>
            </p:cNvPr>
            <p:cNvSpPr txBox="1"/>
            <p:nvPr/>
          </p:nvSpPr>
          <p:spPr>
            <a:xfrm>
              <a:off x="7166127" y="940711"/>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p:sp>
        <p:nvSpPr>
          <p:cNvPr id="8" name="TextBox 7">
            <a:extLst>
              <a:ext uri="{FF2B5EF4-FFF2-40B4-BE49-F238E27FC236}">
                <a16:creationId xmlns:a16="http://schemas.microsoft.com/office/drawing/2014/main" id="{C21C6909-0C31-F24F-8AC9-430F22F55253}"/>
              </a:ext>
            </a:extLst>
          </p:cNvPr>
          <p:cNvSpPr txBox="1"/>
          <p:nvPr/>
        </p:nvSpPr>
        <p:spPr>
          <a:xfrm>
            <a:off x="2761673" y="3609945"/>
            <a:ext cx="3278909" cy="400110"/>
          </a:xfrm>
          <a:prstGeom prst="rect">
            <a:avLst/>
          </a:prstGeom>
          <a:noFill/>
        </p:spPr>
        <p:txBody>
          <a:bodyPr wrap="square">
            <a:spAutoFit/>
          </a:bodyPr>
          <a:lstStyle/>
          <a:p>
            <a:r>
              <a:rPr lang="en-US" dirty="0"/>
              <a:t>February 12th</a:t>
            </a:r>
          </a:p>
        </p:txBody>
      </p:sp>
    </p:spTree>
    <p:extLst>
      <p:ext uri="{BB962C8B-B14F-4D97-AF65-F5344CB8AC3E}">
        <p14:creationId xmlns:p14="http://schemas.microsoft.com/office/powerpoint/2010/main" val="250010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F05D56-AD76-4580-F3B3-101AAB3BED3A}"/>
              </a:ext>
            </a:extLst>
          </p:cNvPr>
          <p:cNvSpPr/>
          <p:nvPr/>
        </p:nvSpPr>
        <p:spPr bwMode="auto">
          <a:xfrm>
            <a:off x="217088" y="4881186"/>
            <a:ext cx="8361168" cy="565743"/>
          </a:xfrm>
          <a:prstGeom prst="rect">
            <a:avLst/>
          </a:prstGeom>
          <a:solidFill>
            <a:srgbClr val="FFFF00">
              <a:alpha val="11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 name="Title 1">
            <a:extLst>
              <a:ext uri="{FF2B5EF4-FFF2-40B4-BE49-F238E27FC236}">
                <a16:creationId xmlns:a16="http://schemas.microsoft.com/office/drawing/2014/main" id="{8D4F5D4D-E043-2D8F-08E0-C482BFBA1E9C}"/>
              </a:ext>
            </a:extLst>
          </p:cNvPr>
          <p:cNvSpPr>
            <a:spLocks noGrp="1"/>
          </p:cNvSpPr>
          <p:nvPr>
            <p:ph type="title"/>
          </p:nvPr>
        </p:nvSpPr>
        <p:spPr/>
        <p:txBody>
          <a:bodyPr/>
          <a:lstStyle/>
          <a:p>
            <a:r>
              <a:rPr lang="en-US"/>
              <a:t>Qual declaration</a:t>
            </a:r>
          </a:p>
        </p:txBody>
      </p:sp>
      <p:sp>
        <p:nvSpPr>
          <p:cNvPr id="3" name="Content Placeholder 2">
            <a:extLst>
              <a:ext uri="{FF2B5EF4-FFF2-40B4-BE49-F238E27FC236}">
                <a16:creationId xmlns:a16="http://schemas.microsoft.com/office/drawing/2014/main" id="{76450D99-A8FC-E63E-5BB8-395CF54C6287}"/>
              </a:ext>
            </a:extLst>
          </p:cNvPr>
          <p:cNvSpPr>
            <a:spLocks noGrp="1"/>
          </p:cNvSpPr>
          <p:nvPr>
            <p:ph idx="1"/>
          </p:nvPr>
        </p:nvSpPr>
        <p:spPr>
          <a:xfrm>
            <a:off x="304800" y="762000"/>
            <a:ext cx="8534400" cy="5486400"/>
          </a:xfrm>
        </p:spPr>
        <p:txBody>
          <a:bodyPr/>
          <a:lstStyle/>
          <a:p>
            <a:r>
              <a:rPr lang="en-US"/>
              <a:t>In this 1</a:t>
            </a:r>
            <a:r>
              <a:rPr lang="en-US" baseline="30000"/>
              <a:t>st</a:t>
            </a:r>
            <a:r>
              <a:rPr lang="en-US"/>
              <a:t> phase, you will submit via </a:t>
            </a:r>
            <a:r>
              <a:rPr lang="en-US" u="sng"/>
              <a:t>Qual Declaration app portal</a:t>
            </a:r>
            <a:r>
              <a:rPr lang="en-US"/>
              <a:t> ...</a:t>
            </a:r>
          </a:p>
          <a:p>
            <a:pPr>
              <a:buFont typeface="+mj-lt"/>
              <a:buAutoNum type="arabicPeriod"/>
            </a:pPr>
            <a:endParaRPr lang="en-US"/>
          </a:p>
          <a:p>
            <a:pPr>
              <a:buFont typeface="+mj-lt"/>
              <a:buAutoNum type="arabicPeriod"/>
            </a:pPr>
            <a:r>
              <a:rPr lang="en-US"/>
              <a:t>Your name and Title of your proposed Qual talk</a:t>
            </a:r>
          </a:p>
          <a:p>
            <a:pPr>
              <a:buFont typeface="+mj-lt"/>
              <a:buAutoNum type="arabicPeriod"/>
            </a:pPr>
            <a:endParaRPr lang="en-US"/>
          </a:p>
          <a:p>
            <a:pPr>
              <a:buFont typeface="+mj-lt"/>
              <a:buAutoNum type="arabicPeriod"/>
            </a:pPr>
            <a:r>
              <a:rPr lang="en-US"/>
              <a:t>200-300 word description of talk (similar to conference abstract)</a:t>
            </a:r>
          </a:p>
          <a:p>
            <a:pPr>
              <a:buFont typeface="+mj-lt"/>
              <a:buAutoNum type="arabicPeriod"/>
            </a:pPr>
            <a:endParaRPr lang="en-US"/>
          </a:p>
          <a:p>
            <a:pPr>
              <a:buFont typeface="+mj-lt"/>
              <a:buAutoNum type="arabicPeriod"/>
            </a:pPr>
            <a:r>
              <a:rPr lang="en-US"/>
              <a:t>RANKED list of your faculty preferences (highest to lowest)</a:t>
            </a:r>
          </a:p>
          <a:p>
            <a:pPr>
              <a:buFont typeface="+mj-lt"/>
              <a:buAutoNum type="arabicPeriod"/>
            </a:pPr>
            <a:endParaRPr lang="en-US"/>
          </a:p>
          <a:p>
            <a:pPr>
              <a:buFont typeface="+mj-lt"/>
              <a:buAutoNum type="arabicPeriod"/>
            </a:pPr>
            <a:r>
              <a:rPr lang="en-US"/>
              <a:t>Three [3] </a:t>
            </a:r>
            <a:r>
              <a:rPr lang="en-US" u="sng"/>
              <a:t>preliminary</a:t>
            </a:r>
            <a:r>
              <a:rPr lang="en-US"/>
              <a:t> technical Background papers of your choice</a:t>
            </a:r>
          </a:p>
          <a:p>
            <a:pPr>
              <a:buFont typeface="+mj-lt"/>
              <a:buAutoNum type="arabicPeriod"/>
            </a:pPr>
            <a:endParaRPr lang="en-US"/>
          </a:p>
          <a:p>
            <a:r>
              <a:rPr lang="en-US"/>
              <a:t>You </a:t>
            </a:r>
            <a:r>
              <a:rPr lang="en-US" u="sng"/>
              <a:t>should</a:t>
            </a:r>
            <a:r>
              <a:rPr lang="en-US"/>
              <a:t> consult with your advisor on </a:t>
            </a:r>
            <a:r>
              <a:rPr lang="en-US" u="sng"/>
              <a:t>every</a:t>
            </a:r>
            <a:r>
              <a:rPr lang="en-US"/>
              <a:t> aspect of your Qual declaration</a:t>
            </a:r>
          </a:p>
        </p:txBody>
      </p:sp>
      <p:sp>
        <p:nvSpPr>
          <p:cNvPr id="5" name="TextBox 4">
            <a:extLst>
              <a:ext uri="{FF2B5EF4-FFF2-40B4-BE49-F238E27FC236}">
                <a16:creationId xmlns:a16="http://schemas.microsoft.com/office/drawing/2014/main" id="{B4FAFF83-C779-10C9-E458-E2D0D24F2D8E}"/>
              </a:ext>
            </a:extLst>
          </p:cNvPr>
          <p:cNvSpPr txBox="1"/>
          <p:nvPr/>
        </p:nvSpPr>
        <p:spPr>
          <a:xfrm>
            <a:off x="6833752" y="1186655"/>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b="1" i="1">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
        <p:nvSpPr>
          <p:cNvPr id="7" name="TextBox 6">
            <a:extLst>
              <a:ext uri="{FF2B5EF4-FFF2-40B4-BE49-F238E27FC236}">
                <a16:creationId xmlns:a16="http://schemas.microsoft.com/office/drawing/2014/main" id="{720F14B7-A011-72DD-6954-738EDC46C503}"/>
              </a:ext>
            </a:extLst>
          </p:cNvPr>
          <p:cNvSpPr txBox="1"/>
          <p:nvPr/>
        </p:nvSpPr>
        <p:spPr>
          <a:xfrm>
            <a:off x="-151303" y="5550540"/>
            <a:ext cx="9367666" cy="400110"/>
          </a:xfrm>
          <a:prstGeom prst="rect">
            <a:avLst/>
          </a:prstGeom>
          <a:noFill/>
        </p:spPr>
        <p:txBody>
          <a:bodyPr wrap="square">
            <a:spAutoFit/>
          </a:bodyPr>
          <a:lstStyle/>
          <a:p>
            <a:pPr marL="12700" marR="0" lvl="0" indent="0" rtl="0">
              <a:lnSpc>
                <a:spcPct val="100000"/>
              </a:lnSpc>
              <a:spcBef>
                <a:spcPts val="600"/>
              </a:spcBef>
              <a:spcAft>
                <a:spcPts val="0"/>
              </a:spcAft>
              <a:buClr>
                <a:srgbClr val="000000"/>
              </a:buClr>
              <a:buSzPts val="2100"/>
              <a:buFont typeface="Arial"/>
              <a:buNone/>
            </a:pPr>
            <a:r>
              <a:rPr lang="en-US" sz="2000" b="0" i="1" u="none" strike="noStrike" cap="none">
                <a:solidFill>
                  <a:srgbClr val="FF0000"/>
                </a:solidFill>
                <a:latin typeface="Arial"/>
                <a:ea typeface="Arial"/>
                <a:cs typeface="Arial"/>
                <a:sym typeface="Arial"/>
              </a:rPr>
              <a:t>Caveat:     Qual app software does </a:t>
            </a:r>
            <a:r>
              <a:rPr lang="en-US" sz="2000" b="0" i="1" u="sng" strike="noStrike" cap="none">
                <a:solidFill>
                  <a:srgbClr val="FF0000"/>
                </a:solidFill>
                <a:latin typeface="Arial"/>
                <a:ea typeface="Arial"/>
                <a:cs typeface="Arial"/>
                <a:sym typeface="Arial"/>
              </a:rPr>
              <a:t>not</a:t>
            </a:r>
            <a:r>
              <a:rPr lang="en-US" sz="2000" b="0" i="1" u="none" strike="noStrike" cap="none">
                <a:solidFill>
                  <a:srgbClr val="FF0000"/>
                </a:solidFill>
                <a:latin typeface="Arial"/>
                <a:ea typeface="Arial"/>
                <a:cs typeface="Arial"/>
                <a:sym typeface="Arial"/>
              </a:rPr>
              <a:t> allow re-submissions. Submit once only</a:t>
            </a:r>
          </a:p>
        </p:txBody>
      </p:sp>
      <p:sp>
        <p:nvSpPr>
          <p:cNvPr id="8" name="TextBox 7">
            <a:extLst>
              <a:ext uri="{FF2B5EF4-FFF2-40B4-BE49-F238E27FC236}">
                <a16:creationId xmlns:a16="http://schemas.microsoft.com/office/drawing/2014/main" id="{0EB625F1-5A65-F320-7A1D-D54FDF9C0179}"/>
              </a:ext>
            </a:extLst>
          </p:cNvPr>
          <p:cNvSpPr txBox="1"/>
          <p:nvPr/>
        </p:nvSpPr>
        <p:spPr>
          <a:xfrm>
            <a:off x="-143628" y="5992391"/>
            <a:ext cx="9367666" cy="400110"/>
          </a:xfrm>
          <a:prstGeom prst="rect">
            <a:avLst/>
          </a:prstGeom>
          <a:noFill/>
        </p:spPr>
        <p:txBody>
          <a:bodyPr wrap="square">
            <a:spAutoFit/>
          </a:bodyPr>
          <a:lstStyle/>
          <a:p>
            <a:pPr marL="12700" marR="0" lvl="0" indent="0" rtl="0">
              <a:lnSpc>
                <a:spcPct val="100000"/>
              </a:lnSpc>
              <a:spcBef>
                <a:spcPts val="600"/>
              </a:spcBef>
              <a:spcAft>
                <a:spcPts val="0"/>
              </a:spcAft>
              <a:buClr>
                <a:srgbClr val="000000"/>
              </a:buClr>
              <a:buSzPts val="2100"/>
              <a:buFont typeface="Arial"/>
              <a:buNone/>
            </a:pPr>
            <a:r>
              <a:rPr lang="en-US" sz="2000" b="0" i="1" u="none" strike="noStrike" cap="none">
                <a:solidFill>
                  <a:srgbClr val="FF0000"/>
                </a:solidFill>
                <a:latin typeface="Arial"/>
                <a:ea typeface="Arial"/>
                <a:cs typeface="Arial"/>
                <a:sym typeface="Arial"/>
              </a:rPr>
              <a:t>Caveat:     Qual app software times out, if inactive too long</a:t>
            </a:r>
          </a:p>
        </p:txBody>
      </p:sp>
    </p:spTree>
    <p:extLst>
      <p:ext uri="{BB962C8B-B14F-4D97-AF65-F5344CB8AC3E}">
        <p14:creationId xmlns:p14="http://schemas.microsoft.com/office/powerpoint/2010/main" val="228030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1" uiExpand="1" build="p" bldLvl="2"/>
      <p:bldP spid="5" grpId="0" animBg="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55" name="Group 154">
            <a:extLst>
              <a:ext uri="{FF2B5EF4-FFF2-40B4-BE49-F238E27FC236}">
                <a16:creationId xmlns:a16="http://schemas.microsoft.com/office/drawing/2014/main" id="{8CC99D85-0184-91CD-1CDC-3F0366705176}"/>
              </a:ext>
            </a:extLst>
          </p:cNvPr>
          <p:cNvGrpSpPr/>
          <p:nvPr/>
        </p:nvGrpSpPr>
        <p:grpSpPr>
          <a:xfrm>
            <a:off x="1600200" y="5181600"/>
            <a:ext cx="5441312" cy="741168"/>
            <a:chOff x="1600200" y="5181600"/>
            <a:chExt cx="5441312" cy="741168"/>
          </a:xfrm>
        </p:grpSpPr>
        <p:cxnSp>
          <p:nvCxnSpPr>
            <p:cNvPr id="109" name="Straight Connector 108">
              <a:extLst>
                <a:ext uri="{FF2B5EF4-FFF2-40B4-BE49-F238E27FC236}">
                  <a16:creationId xmlns:a16="http://schemas.microsoft.com/office/drawing/2014/main" id="{364F7053-AD47-D075-59C4-9CD4FDEE63CD}"/>
                </a:ext>
              </a:extLst>
            </p:cNvPr>
            <p:cNvCxnSpPr>
              <a:stCxn id="5" idx="4"/>
              <a:endCxn id="30" idx="0"/>
            </p:cNvCxnSpPr>
            <p:nvPr/>
          </p:nvCxnSpPr>
          <p:spPr bwMode="auto">
            <a:xfrm>
              <a:off x="1600200" y="5181600"/>
              <a:ext cx="5441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a:extLst>
                <a:ext uri="{FF2B5EF4-FFF2-40B4-BE49-F238E27FC236}">
                  <a16:creationId xmlns:a16="http://schemas.microsoft.com/office/drawing/2014/main" id="{B8C48ED0-6410-4316-AE36-E6725378F1DA}"/>
                </a:ext>
              </a:extLst>
            </p:cNvPr>
            <p:cNvCxnSpPr>
              <a:stCxn id="9" idx="4"/>
              <a:endCxn id="30" idx="0"/>
            </p:cNvCxnSpPr>
            <p:nvPr/>
          </p:nvCxnSpPr>
          <p:spPr bwMode="auto">
            <a:xfrm>
              <a:off x="2514600" y="5181600"/>
              <a:ext cx="45269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a:extLst>
                <a:ext uri="{FF2B5EF4-FFF2-40B4-BE49-F238E27FC236}">
                  <a16:creationId xmlns:a16="http://schemas.microsoft.com/office/drawing/2014/main" id="{8372B84F-F563-DA8F-ED62-52AB2BFD840C}"/>
                </a:ext>
              </a:extLst>
            </p:cNvPr>
            <p:cNvCxnSpPr>
              <a:stCxn id="12" idx="4"/>
              <a:endCxn id="30" idx="0"/>
            </p:cNvCxnSpPr>
            <p:nvPr/>
          </p:nvCxnSpPr>
          <p:spPr bwMode="auto">
            <a:xfrm>
              <a:off x="3429000" y="5181600"/>
              <a:ext cx="3612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4" name="Group 153">
            <a:extLst>
              <a:ext uri="{FF2B5EF4-FFF2-40B4-BE49-F238E27FC236}">
                <a16:creationId xmlns:a16="http://schemas.microsoft.com/office/drawing/2014/main" id="{5CCFE7A9-F9F4-C37C-FD8E-CB9E3090DA35}"/>
              </a:ext>
            </a:extLst>
          </p:cNvPr>
          <p:cNvGrpSpPr/>
          <p:nvPr/>
        </p:nvGrpSpPr>
        <p:grpSpPr>
          <a:xfrm>
            <a:off x="1600200" y="5181600"/>
            <a:ext cx="4222112" cy="741168"/>
            <a:chOff x="1600200" y="5181600"/>
            <a:chExt cx="4222112" cy="741168"/>
          </a:xfrm>
        </p:grpSpPr>
        <p:cxnSp>
          <p:nvCxnSpPr>
            <p:cNvPr id="106" name="Straight Connector 105">
              <a:extLst>
                <a:ext uri="{FF2B5EF4-FFF2-40B4-BE49-F238E27FC236}">
                  <a16:creationId xmlns:a16="http://schemas.microsoft.com/office/drawing/2014/main" id="{FCC24B9F-909F-2A4D-43A7-54CDDC528BA3}"/>
                </a:ext>
              </a:extLst>
            </p:cNvPr>
            <p:cNvCxnSpPr>
              <a:stCxn id="5" idx="4"/>
              <a:endCxn id="29" idx="0"/>
            </p:cNvCxnSpPr>
            <p:nvPr/>
          </p:nvCxnSpPr>
          <p:spPr bwMode="auto">
            <a:xfrm>
              <a:off x="1600200" y="5181600"/>
              <a:ext cx="42221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a:extLst>
                <a:ext uri="{FF2B5EF4-FFF2-40B4-BE49-F238E27FC236}">
                  <a16:creationId xmlns:a16="http://schemas.microsoft.com/office/drawing/2014/main" id="{F3F6A91A-152E-91D2-0E85-255F0CDB2E1C}"/>
                </a:ext>
              </a:extLst>
            </p:cNvPr>
            <p:cNvCxnSpPr>
              <a:stCxn id="9" idx="4"/>
              <a:endCxn id="29" idx="0"/>
            </p:cNvCxnSpPr>
            <p:nvPr/>
          </p:nvCxnSpPr>
          <p:spPr bwMode="auto">
            <a:xfrm>
              <a:off x="2514600" y="5181600"/>
              <a:ext cx="33077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Connector 141">
              <a:extLst>
                <a:ext uri="{FF2B5EF4-FFF2-40B4-BE49-F238E27FC236}">
                  <a16:creationId xmlns:a16="http://schemas.microsoft.com/office/drawing/2014/main" id="{DCFFE546-300F-A4F1-015D-ED4995E5B82B}"/>
                </a:ext>
              </a:extLst>
            </p:cNvPr>
            <p:cNvCxnSpPr>
              <a:stCxn id="12" idx="4"/>
              <a:endCxn id="29" idx="0"/>
            </p:cNvCxnSpPr>
            <p:nvPr/>
          </p:nvCxnSpPr>
          <p:spPr bwMode="auto">
            <a:xfrm>
              <a:off x="3429000" y="5181600"/>
              <a:ext cx="2393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 name="Title 1">
            <a:extLst>
              <a:ext uri="{FF2B5EF4-FFF2-40B4-BE49-F238E27FC236}">
                <a16:creationId xmlns:a16="http://schemas.microsoft.com/office/drawing/2014/main" id="{DF22CCFD-77F9-7355-2D85-8C097CFB9B00}"/>
              </a:ext>
            </a:extLst>
          </p:cNvPr>
          <p:cNvSpPr>
            <a:spLocks noGrp="1"/>
          </p:cNvSpPr>
          <p:nvPr>
            <p:ph type="title"/>
          </p:nvPr>
        </p:nvSpPr>
        <p:spPr/>
        <p:txBody>
          <a:bodyPr/>
          <a:lstStyle/>
          <a:p>
            <a:r>
              <a:rPr lang="en-US"/>
              <a:t>Ranked list of faculty</a:t>
            </a:r>
          </a:p>
        </p:txBody>
      </p:sp>
      <p:sp>
        <p:nvSpPr>
          <p:cNvPr id="3" name="Content Placeholder 2">
            <a:extLst>
              <a:ext uri="{FF2B5EF4-FFF2-40B4-BE49-F238E27FC236}">
                <a16:creationId xmlns:a16="http://schemas.microsoft.com/office/drawing/2014/main" id="{A1FF9F3D-A415-9E99-5844-EE5457F4FB79}"/>
              </a:ext>
            </a:extLst>
          </p:cNvPr>
          <p:cNvSpPr>
            <a:spLocks noGrp="1"/>
          </p:cNvSpPr>
          <p:nvPr>
            <p:ph idx="1"/>
          </p:nvPr>
        </p:nvSpPr>
        <p:spPr>
          <a:xfrm>
            <a:off x="192966" y="692379"/>
            <a:ext cx="8782591" cy="5486400"/>
          </a:xfrm>
        </p:spPr>
        <p:txBody>
          <a:bodyPr/>
          <a:lstStyle/>
          <a:p>
            <a:r>
              <a:rPr lang="en-US" dirty="0"/>
              <a:t>You MUST select 10 faculty in Ranked order of preference </a:t>
            </a:r>
          </a:p>
          <a:p>
            <a:pPr lvl="1"/>
            <a:r>
              <a:rPr lang="en-US" dirty="0"/>
              <a:t>With #1 = Listed </a:t>
            </a:r>
            <a:r>
              <a:rPr lang="en-US" u="sng" dirty="0"/>
              <a:t>on the top</a:t>
            </a:r>
            <a:r>
              <a:rPr lang="en-US" dirty="0"/>
              <a:t> in list, etc.</a:t>
            </a:r>
          </a:p>
          <a:p>
            <a:r>
              <a:rPr lang="en-US" dirty="0"/>
              <a:t>This is </a:t>
            </a:r>
            <a:r>
              <a:rPr lang="en-US" u="sng" dirty="0"/>
              <a:t>absolutely important</a:t>
            </a:r>
            <a:r>
              <a:rPr lang="en-US" dirty="0"/>
              <a:t> because GSC assumes </a:t>
            </a:r>
            <a:r>
              <a:rPr lang="en-US" u="sng" dirty="0"/>
              <a:t>you</a:t>
            </a:r>
            <a:endParaRPr lang="en-US" dirty="0"/>
          </a:p>
          <a:p>
            <a:pPr marL="0" indent="0">
              <a:buNone/>
            </a:pPr>
            <a:r>
              <a:rPr lang="en-US" dirty="0"/>
              <a:t>	 know which faculty can best examine </a:t>
            </a:r>
            <a:r>
              <a:rPr lang="en-US" u="sng" dirty="0"/>
              <a:t>you</a:t>
            </a:r>
            <a:endParaRPr lang="en-US" dirty="0"/>
          </a:p>
          <a:p>
            <a:endParaRPr lang="en-US" dirty="0"/>
          </a:p>
          <a:p>
            <a:r>
              <a:rPr lang="en-US" dirty="0"/>
              <a:t>Do select all 10, because, if you select only 3, say,  you MAY get one</a:t>
            </a:r>
          </a:p>
          <a:p>
            <a:pPr marL="0" indent="0">
              <a:buNone/>
            </a:pPr>
            <a:r>
              <a:rPr lang="en-US" dirty="0"/>
              <a:t>	from your list, but two assigned randomly from outside list</a:t>
            </a:r>
          </a:p>
          <a:p>
            <a:pPr marL="0" indent="0">
              <a:buNone/>
            </a:pPr>
            <a:endParaRPr lang="en-US" dirty="0"/>
          </a:p>
          <a:p>
            <a:r>
              <a:rPr lang="en-US" dirty="0"/>
              <a:t>Why?     Because GSC ensures that no faculty is over-loaded</a:t>
            </a:r>
          </a:p>
        </p:txBody>
      </p:sp>
      <p:sp>
        <p:nvSpPr>
          <p:cNvPr id="4" name="TextBox 3">
            <a:extLst>
              <a:ext uri="{FF2B5EF4-FFF2-40B4-BE49-F238E27FC236}">
                <a16:creationId xmlns:a16="http://schemas.microsoft.com/office/drawing/2014/main" id="{08840963-20A0-2C41-D9E4-E8630CBF5938}"/>
              </a:ext>
            </a:extLst>
          </p:cNvPr>
          <p:cNvSpPr txBox="1"/>
          <p:nvPr/>
        </p:nvSpPr>
        <p:spPr>
          <a:xfrm>
            <a:off x="6873222" y="1231450"/>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b="1" i="1">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158" name="Group 157">
            <a:extLst>
              <a:ext uri="{FF2B5EF4-FFF2-40B4-BE49-F238E27FC236}">
                <a16:creationId xmlns:a16="http://schemas.microsoft.com/office/drawing/2014/main" id="{B74E5B00-DA8C-D982-C159-398902580837}"/>
              </a:ext>
            </a:extLst>
          </p:cNvPr>
          <p:cNvGrpSpPr/>
          <p:nvPr/>
        </p:nvGrpSpPr>
        <p:grpSpPr>
          <a:xfrm>
            <a:off x="1371600" y="4724400"/>
            <a:ext cx="7265926" cy="457200"/>
            <a:chOff x="1371600" y="4724400"/>
            <a:chExt cx="7265926" cy="457200"/>
          </a:xfrm>
        </p:grpSpPr>
        <p:grpSp>
          <p:nvGrpSpPr>
            <p:cNvPr id="7" name="Group 6">
              <a:extLst>
                <a:ext uri="{FF2B5EF4-FFF2-40B4-BE49-F238E27FC236}">
                  <a16:creationId xmlns:a16="http://schemas.microsoft.com/office/drawing/2014/main" id="{E88640DF-2B2C-D1F6-BFFF-6F1D7CEE5099}"/>
                </a:ext>
              </a:extLst>
            </p:cNvPr>
            <p:cNvGrpSpPr/>
            <p:nvPr/>
          </p:nvGrpSpPr>
          <p:grpSpPr>
            <a:xfrm>
              <a:off x="1371600" y="4724400"/>
              <a:ext cx="484125" cy="457200"/>
              <a:chOff x="1295400" y="4724400"/>
              <a:chExt cx="484125" cy="457200"/>
            </a:xfrm>
          </p:grpSpPr>
          <p:sp>
            <p:nvSpPr>
              <p:cNvPr id="5" name="Oval 4">
                <a:extLst>
                  <a:ext uri="{FF2B5EF4-FFF2-40B4-BE49-F238E27FC236}">
                    <a16:creationId xmlns:a16="http://schemas.microsoft.com/office/drawing/2014/main" id="{94CCE683-A8E7-92CF-2E75-9A289D400F2E}"/>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3FE14AC1-39D3-4DB2-6040-FE81480D4CC5}"/>
                  </a:ext>
                </a:extLst>
              </p:cNvPr>
              <p:cNvSpPr txBox="1"/>
              <p:nvPr/>
            </p:nvSpPr>
            <p:spPr>
              <a:xfrm>
                <a:off x="1325554" y="4767710"/>
                <a:ext cx="453971" cy="369332"/>
              </a:xfrm>
              <a:prstGeom prst="rect">
                <a:avLst/>
              </a:prstGeom>
              <a:noFill/>
            </p:spPr>
            <p:txBody>
              <a:bodyPr wrap="none" rtlCol="0">
                <a:spAutoFit/>
              </a:bodyPr>
              <a:lstStyle/>
              <a:p>
                <a:r>
                  <a:rPr lang="en-US" sz="1800">
                    <a:solidFill>
                      <a:schemeClr val="tx1"/>
                    </a:solidFill>
                  </a:rPr>
                  <a:t>F1</a:t>
                </a:r>
                <a:endParaRPr lang="en-US" sz="1800" dirty="0">
                  <a:solidFill>
                    <a:schemeClr val="tx1"/>
                  </a:solidFill>
                </a:endParaRPr>
              </a:p>
            </p:txBody>
          </p:sp>
        </p:grpSp>
        <p:grpSp>
          <p:nvGrpSpPr>
            <p:cNvPr id="8" name="Group 7">
              <a:extLst>
                <a:ext uri="{FF2B5EF4-FFF2-40B4-BE49-F238E27FC236}">
                  <a16:creationId xmlns:a16="http://schemas.microsoft.com/office/drawing/2014/main" id="{8A591314-036F-AD5C-F537-4CE124042D21}"/>
                </a:ext>
              </a:extLst>
            </p:cNvPr>
            <p:cNvGrpSpPr/>
            <p:nvPr/>
          </p:nvGrpSpPr>
          <p:grpSpPr>
            <a:xfrm>
              <a:off x="2286000" y="4724400"/>
              <a:ext cx="484125" cy="457200"/>
              <a:chOff x="1295400" y="4724400"/>
              <a:chExt cx="484125" cy="457200"/>
            </a:xfrm>
          </p:grpSpPr>
          <p:sp>
            <p:nvSpPr>
              <p:cNvPr id="9" name="Oval 8">
                <a:extLst>
                  <a:ext uri="{FF2B5EF4-FFF2-40B4-BE49-F238E27FC236}">
                    <a16:creationId xmlns:a16="http://schemas.microsoft.com/office/drawing/2014/main" id="{D8EFDA95-E879-FA70-AD3C-44478C5CD17E}"/>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10" name="TextBox 9">
                <a:extLst>
                  <a:ext uri="{FF2B5EF4-FFF2-40B4-BE49-F238E27FC236}">
                    <a16:creationId xmlns:a16="http://schemas.microsoft.com/office/drawing/2014/main" id="{4C0945E0-0ECC-606A-1C3C-E3E4863D2590}"/>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F2</a:t>
                </a:r>
                <a:endParaRPr lang="en-US" sz="1800" dirty="0">
                  <a:solidFill>
                    <a:schemeClr val="tx1"/>
                  </a:solidFill>
                </a:endParaRPr>
              </a:p>
            </p:txBody>
          </p:sp>
        </p:grpSp>
        <p:grpSp>
          <p:nvGrpSpPr>
            <p:cNvPr id="11" name="Group 10">
              <a:extLst>
                <a:ext uri="{FF2B5EF4-FFF2-40B4-BE49-F238E27FC236}">
                  <a16:creationId xmlns:a16="http://schemas.microsoft.com/office/drawing/2014/main" id="{33A076B8-AFFB-9C97-EEF8-2B33FDCE86F0}"/>
                </a:ext>
              </a:extLst>
            </p:cNvPr>
            <p:cNvGrpSpPr/>
            <p:nvPr/>
          </p:nvGrpSpPr>
          <p:grpSpPr>
            <a:xfrm>
              <a:off x="3200400" y="4724400"/>
              <a:ext cx="484125" cy="457200"/>
              <a:chOff x="1295400" y="4724400"/>
              <a:chExt cx="484125" cy="457200"/>
            </a:xfrm>
          </p:grpSpPr>
          <p:sp>
            <p:nvSpPr>
              <p:cNvPr id="12" name="Oval 11">
                <a:extLst>
                  <a:ext uri="{FF2B5EF4-FFF2-40B4-BE49-F238E27FC236}">
                    <a16:creationId xmlns:a16="http://schemas.microsoft.com/office/drawing/2014/main" id="{46733F11-6AD1-34BC-A697-0BFCC425483B}"/>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13" name="TextBox 12">
                <a:extLst>
                  <a:ext uri="{FF2B5EF4-FFF2-40B4-BE49-F238E27FC236}">
                    <a16:creationId xmlns:a16="http://schemas.microsoft.com/office/drawing/2014/main" id="{75CF5170-F07D-79CF-381E-2CEAE8C84B81}"/>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F3</a:t>
                </a:r>
                <a:endParaRPr lang="en-US" sz="1800" dirty="0">
                  <a:solidFill>
                    <a:schemeClr val="tx1"/>
                  </a:solidFill>
                </a:endParaRPr>
              </a:p>
            </p:txBody>
          </p:sp>
        </p:grpSp>
        <p:grpSp>
          <p:nvGrpSpPr>
            <p:cNvPr id="14" name="Group 13">
              <a:extLst>
                <a:ext uri="{FF2B5EF4-FFF2-40B4-BE49-F238E27FC236}">
                  <a16:creationId xmlns:a16="http://schemas.microsoft.com/office/drawing/2014/main" id="{1777C01F-89F3-FA60-9D87-B353DFA53130}"/>
                </a:ext>
              </a:extLst>
            </p:cNvPr>
            <p:cNvGrpSpPr/>
            <p:nvPr/>
          </p:nvGrpSpPr>
          <p:grpSpPr>
            <a:xfrm>
              <a:off x="4114800" y="4724400"/>
              <a:ext cx="484125" cy="457200"/>
              <a:chOff x="1295400" y="4724400"/>
              <a:chExt cx="484125" cy="457200"/>
            </a:xfrm>
          </p:grpSpPr>
          <p:sp>
            <p:nvSpPr>
              <p:cNvPr id="15" name="Oval 14">
                <a:extLst>
                  <a:ext uri="{FF2B5EF4-FFF2-40B4-BE49-F238E27FC236}">
                    <a16:creationId xmlns:a16="http://schemas.microsoft.com/office/drawing/2014/main" id="{727AC10C-AF2A-B1B2-1565-659E4BD2A789}"/>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16" name="TextBox 15">
                <a:extLst>
                  <a:ext uri="{FF2B5EF4-FFF2-40B4-BE49-F238E27FC236}">
                    <a16:creationId xmlns:a16="http://schemas.microsoft.com/office/drawing/2014/main" id="{CEE2ED4D-7ACF-6735-3F6F-E7B7C3F37D44}"/>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F4</a:t>
                </a:r>
                <a:endParaRPr lang="en-US" sz="1800" dirty="0">
                  <a:solidFill>
                    <a:schemeClr val="tx1"/>
                  </a:solidFill>
                </a:endParaRPr>
              </a:p>
            </p:txBody>
          </p:sp>
        </p:grpSp>
        <p:grpSp>
          <p:nvGrpSpPr>
            <p:cNvPr id="17" name="Group 16">
              <a:extLst>
                <a:ext uri="{FF2B5EF4-FFF2-40B4-BE49-F238E27FC236}">
                  <a16:creationId xmlns:a16="http://schemas.microsoft.com/office/drawing/2014/main" id="{EADA71FE-61BC-40E7-E254-AB7944254F6E}"/>
                </a:ext>
              </a:extLst>
            </p:cNvPr>
            <p:cNvGrpSpPr/>
            <p:nvPr/>
          </p:nvGrpSpPr>
          <p:grpSpPr>
            <a:xfrm>
              <a:off x="5105400" y="4724400"/>
              <a:ext cx="484125" cy="457200"/>
              <a:chOff x="1295400" y="4724400"/>
              <a:chExt cx="484125" cy="457200"/>
            </a:xfrm>
          </p:grpSpPr>
          <p:sp>
            <p:nvSpPr>
              <p:cNvPr id="18" name="Oval 17">
                <a:extLst>
                  <a:ext uri="{FF2B5EF4-FFF2-40B4-BE49-F238E27FC236}">
                    <a16:creationId xmlns:a16="http://schemas.microsoft.com/office/drawing/2014/main" id="{2AB0E5D9-88F0-2CBC-05C4-DCB7BF05AD9C}"/>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19" name="TextBox 18">
                <a:extLst>
                  <a:ext uri="{FF2B5EF4-FFF2-40B4-BE49-F238E27FC236}">
                    <a16:creationId xmlns:a16="http://schemas.microsoft.com/office/drawing/2014/main" id="{20220664-F892-0B8B-AB66-34D51325B83D}"/>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F5</a:t>
                </a:r>
                <a:endParaRPr lang="en-US" sz="1800" dirty="0">
                  <a:solidFill>
                    <a:schemeClr val="tx1"/>
                  </a:solidFill>
                </a:endParaRPr>
              </a:p>
            </p:txBody>
          </p:sp>
        </p:grpSp>
        <p:grpSp>
          <p:nvGrpSpPr>
            <p:cNvPr id="20" name="Group 19">
              <a:extLst>
                <a:ext uri="{FF2B5EF4-FFF2-40B4-BE49-F238E27FC236}">
                  <a16:creationId xmlns:a16="http://schemas.microsoft.com/office/drawing/2014/main" id="{F4B17544-5F41-2F93-A99F-A98A5172E999}"/>
                </a:ext>
              </a:extLst>
            </p:cNvPr>
            <p:cNvGrpSpPr/>
            <p:nvPr/>
          </p:nvGrpSpPr>
          <p:grpSpPr>
            <a:xfrm>
              <a:off x="6096000" y="4724400"/>
              <a:ext cx="484125" cy="457200"/>
              <a:chOff x="1295400" y="4724400"/>
              <a:chExt cx="484125" cy="457200"/>
            </a:xfrm>
          </p:grpSpPr>
          <p:sp>
            <p:nvSpPr>
              <p:cNvPr id="21" name="Oval 20">
                <a:extLst>
                  <a:ext uri="{FF2B5EF4-FFF2-40B4-BE49-F238E27FC236}">
                    <a16:creationId xmlns:a16="http://schemas.microsoft.com/office/drawing/2014/main" id="{3061B1C4-08F6-8512-C891-5578F8110D4E}"/>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2" name="TextBox 21">
                <a:extLst>
                  <a:ext uri="{FF2B5EF4-FFF2-40B4-BE49-F238E27FC236}">
                    <a16:creationId xmlns:a16="http://schemas.microsoft.com/office/drawing/2014/main" id="{06B3179D-35C9-66D6-AD69-D65E3AE6A721}"/>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F6</a:t>
                </a:r>
                <a:endParaRPr lang="en-US" sz="1800" dirty="0">
                  <a:solidFill>
                    <a:schemeClr val="tx1"/>
                  </a:solidFill>
                </a:endParaRPr>
              </a:p>
            </p:txBody>
          </p:sp>
        </p:grpSp>
        <p:grpSp>
          <p:nvGrpSpPr>
            <p:cNvPr id="23" name="Group 22">
              <a:extLst>
                <a:ext uri="{FF2B5EF4-FFF2-40B4-BE49-F238E27FC236}">
                  <a16:creationId xmlns:a16="http://schemas.microsoft.com/office/drawing/2014/main" id="{C9D10F23-CFFA-BF88-E045-CF642F7F46F9}"/>
                </a:ext>
              </a:extLst>
            </p:cNvPr>
            <p:cNvGrpSpPr/>
            <p:nvPr/>
          </p:nvGrpSpPr>
          <p:grpSpPr>
            <a:xfrm>
              <a:off x="7086600" y="4724400"/>
              <a:ext cx="484125" cy="457200"/>
              <a:chOff x="1295400" y="4724400"/>
              <a:chExt cx="484125" cy="457200"/>
            </a:xfrm>
          </p:grpSpPr>
          <p:sp>
            <p:nvSpPr>
              <p:cNvPr id="24" name="Oval 23">
                <a:extLst>
                  <a:ext uri="{FF2B5EF4-FFF2-40B4-BE49-F238E27FC236}">
                    <a16:creationId xmlns:a16="http://schemas.microsoft.com/office/drawing/2014/main" id="{05F6BE03-CF0A-E33D-2C43-73E1E9B597BD}"/>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5" name="TextBox 24">
                <a:extLst>
                  <a:ext uri="{FF2B5EF4-FFF2-40B4-BE49-F238E27FC236}">
                    <a16:creationId xmlns:a16="http://schemas.microsoft.com/office/drawing/2014/main" id="{44FD4731-637A-862C-EBE0-36129B1D8A7B}"/>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F7</a:t>
                </a:r>
                <a:endParaRPr lang="en-US" sz="1800" dirty="0">
                  <a:solidFill>
                    <a:schemeClr val="tx1"/>
                  </a:solidFill>
                </a:endParaRPr>
              </a:p>
            </p:txBody>
          </p:sp>
        </p:grpSp>
        <p:grpSp>
          <p:nvGrpSpPr>
            <p:cNvPr id="31" name="Group 30">
              <a:extLst>
                <a:ext uri="{FF2B5EF4-FFF2-40B4-BE49-F238E27FC236}">
                  <a16:creationId xmlns:a16="http://schemas.microsoft.com/office/drawing/2014/main" id="{833A7A47-7518-B958-38AD-4CBD6890A7D0}"/>
                </a:ext>
              </a:extLst>
            </p:cNvPr>
            <p:cNvGrpSpPr/>
            <p:nvPr/>
          </p:nvGrpSpPr>
          <p:grpSpPr>
            <a:xfrm>
              <a:off x="8153400" y="4724400"/>
              <a:ext cx="484126" cy="457200"/>
              <a:chOff x="1295400" y="4724400"/>
              <a:chExt cx="484126" cy="457200"/>
            </a:xfrm>
          </p:grpSpPr>
          <p:sp>
            <p:nvSpPr>
              <p:cNvPr id="32" name="Oval 31">
                <a:extLst>
                  <a:ext uri="{FF2B5EF4-FFF2-40B4-BE49-F238E27FC236}">
                    <a16:creationId xmlns:a16="http://schemas.microsoft.com/office/drawing/2014/main" id="{CD3694E7-070F-B6F8-0CCF-91EB0201BD94}"/>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33" name="TextBox 32">
                <a:extLst>
                  <a:ext uri="{FF2B5EF4-FFF2-40B4-BE49-F238E27FC236}">
                    <a16:creationId xmlns:a16="http://schemas.microsoft.com/office/drawing/2014/main" id="{0175A407-09A8-10AF-3742-6B572B514E6F}"/>
                  </a:ext>
                </a:extLst>
              </p:cNvPr>
              <p:cNvSpPr txBox="1"/>
              <p:nvPr/>
            </p:nvSpPr>
            <p:spPr>
              <a:xfrm>
                <a:off x="1325555" y="4767710"/>
                <a:ext cx="453971" cy="369332"/>
              </a:xfrm>
              <a:prstGeom prst="rect">
                <a:avLst/>
              </a:prstGeom>
              <a:noFill/>
            </p:spPr>
            <p:txBody>
              <a:bodyPr wrap="none" rtlCol="0">
                <a:spAutoFit/>
              </a:bodyPr>
              <a:lstStyle/>
              <a:p>
                <a:r>
                  <a:rPr lang="en-US" sz="1800">
                    <a:solidFill>
                      <a:schemeClr val="tx1"/>
                    </a:solidFill>
                  </a:rPr>
                  <a:t>F8</a:t>
                </a:r>
                <a:endParaRPr lang="en-US" sz="1800" dirty="0">
                  <a:solidFill>
                    <a:schemeClr val="tx1"/>
                  </a:solidFill>
                </a:endParaRPr>
              </a:p>
            </p:txBody>
          </p:sp>
        </p:grpSp>
      </p:grpSp>
      <p:grpSp>
        <p:nvGrpSpPr>
          <p:cNvPr id="159" name="Group 158">
            <a:extLst>
              <a:ext uri="{FF2B5EF4-FFF2-40B4-BE49-F238E27FC236}">
                <a16:creationId xmlns:a16="http://schemas.microsoft.com/office/drawing/2014/main" id="{974102F8-5257-D7F7-FBDC-B49AFF899D76}"/>
              </a:ext>
            </a:extLst>
          </p:cNvPr>
          <p:cNvGrpSpPr/>
          <p:nvPr/>
        </p:nvGrpSpPr>
        <p:grpSpPr>
          <a:xfrm>
            <a:off x="2312314" y="5922768"/>
            <a:ext cx="6029394" cy="369332"/>
            <a:chOff x="2312314" y="5922768"/>
            <a:chExt cx="6029394" cy="369332"/>
          </a:xfrm>
        </p:grpSpPr>
        <p:sp>
          <p:nvSpPr>
            <p:cNvPr id="26" name="TextBox 25">
              <a:extLst>
                <a:ext uri="{FF2B5EF4-FFF2-40B4-BE49-F238E27FC236}">
                  <a16:creationId xmlns:a16="http://schemas.microsoft.com/office/drawing/2014/main" id="{BBEA15D3-3040-0481-21D9-4807E1832903}"/>
                </a:ext>
              </a:extLst>
            </p:cNvPr>
            <p:cNvSpPr txBox="1"/>
            <p:nvPr/>
          </p:nvSpPr>
          <p:spPr>
            <a:xfrm>
              <a:off x="23123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S1</a:t>
              </a:r>
              <a:endParaRPr lang="en-US" sz="1800" dirty="0">
                <a:solidFill>
                  <a:schemeClr val="tx1"/>
                </a:solidFill>
              </a:endParaRPr>
            </a:p>
          </p:txBody>
        </p:sp>
        <p:sp>
          <p:nvSpPr>
            <p:cNvPr id="27" name="TextBox 26">
              <a:extLst>
                <a:ext uri="{FF2B5EF4-FFF2-40B4-BE49-F238E27FC236}">
                  <a16:creationId xmlns:a16="http://schemas.microsoft.com/office/drawing/2014/main" id="{F67A9992-89CA-AD57-181C-9C5115CAF9C5}"/>
                </a:ext>
              </a:extLst>
            </p:cNvPr>
            <p:cNvSpPr txBox="1"/>
            <p:nvPr/>
          </p:nvSpPr>
          <p:spPr>
            <a:xfrm>
              <a:off x="3379113"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S2</a:t>
              </a:r>
              <a:endParaRPr lang="en-US" sz="1800" dirty="0">
                <a:solidFill>
                  <a:schemeClr val="tx1"/>
                </a:solidFill>
              </a:endParaRPr>
            </a:p>
          </p:txBody>
        </p:sp>
        <p:sp>
          <p:nvSpPr>
            <p:cNvPr id="28" name="TextBox 27">
              <a:extLst>
                <a:ext uri="{FF2B5EF4-FFF2-40B4-BE49-F238E27FC236}">
                  <a16:creationId xmlns:a16="http://schemas.microsoft.com/office/drawing/2014/main" id="{114A605F-2CA1-22B2-2C90-2083C702CFA2}"/>
                </a:ext>
              </a:extLst>
            </p:cNvPr>
            <p:cNvSpPr txBox="1"/>
            <p:nvPr/>
          </p:nvSpPr>
          <p:spPr>
            <a:xfrm>
              <a:off x="45221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S3</a:t>
              </a:r>
              <a:endParaRPr lang="en-US" sz="1800" dirty="0">
                <a:solidFill>
                  <a:schemeClr val="tx1"/>
                </a:solidFill>
              </a:endParaRPr>
            </a:p>
          </p:txBody>
        </p:sp>
        <p:sp>
          <p:nvSpPr>
            <p:cNvPr id="29" name="TextBox 28">
              <a:extLst>
                <a:ext uri="{FF2B5EF4-FFF2-40B4-BE49-F238E27FC236}">
                  <a16:creationId xmlns:a16="http://schemas.microsoft.com/office/drawing/2014/main" id="{89509C94-EE71-C422-59BF-2DD0DFEEF9C8}"/>
                </a:ext>
              </a:extLst>
            </p:cNvPr>
            <p:cNvSpPr txBox="1"/>
            <p:nvPr/>
          </p:nvSpPr>
          <p:spPr>
            <a:xfrm>
              <a:off x="55889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S4</a:t>
              </a:r>
              <a:endParaRPr lang="en-US" sz="1800" dirty="0">
                <a:solidFill>
                  <a:schemeClr val="tx1"/>
                </a:solidFill>
              </a:endParaRPr>
            </a:p>
          </p:txBody>
        </p:sp>
        <p:sp>
          <p:nvSpPr>
            <p:cNvPr id="30" name="TextBox 29">
              <a:extLst>
                <a:ext uri="{FF2B5EF4-FFF2-40B4-BE49-F238E27FC236}">
                  <a16:creationId xmlns:a16="http://schemas.microsoft.com/office/drawing/2014/main" id="{9D9064A8-2A31-11CA-2AA5-9CFB596F3E19}"/>
                </a:ext>
              </a:extLst>
            </p:cNvPr>
            <p:cNvSpPr txBox="1"/>
            <p:nvPr/>
          </p:nvSpPr>
          <p:spPr>
            <a:xfrm>
              <a:off x="68081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S5</a:t>
              </a:r>
              <a:endParaRPr lang="en-US" sz="1800" dirty="0">
                <a:solidFill>
                  <a:schemeClr val="tx1"/>
                </a:solidFill>
              </a:endParaRPr>
            </a:p>
          </p:txBody>
        </p:sp>
        <p:sp>
          <p:nvSpPr>
            <p:cNvPr id="34" name="TextBox 33">
              <a:extLst>
                <a:ext uri="{FF2B5EF4-FFF2-40B4-BE49-F238E27FC236}">
                  <a16:creationId xmlns:a16="http://schemas.microsoft.com/office/drawing/2014/main" id="{8026AEB5-4D94-9F94-40D2-EDA2D4D145B5}"/>
                </a:ext>
              </a:extLst>
            </p:cNvPr>
            <p:cNvSpPr txBox="1"/>
            <p:nvPr/>
          </p:nvSpPr>
          <p:spPr>
            <a:xfrm>
              <a:off x="7874914" y="5922768"/>
              <a:ext cx="466794" cy="369332"/>
            </a:xfrm>
            <a:prstGeom prst="rect">
              <a:avLst/>
            </a:prstGeom>
            <a:noFill/>
            <a:ln w="25400">
              <a:solidFill>
                <a:srgbClr val="0070C0"/>
              </a:solidFill>
            </a:ln>
          </p:spPr>
          <p:txBody>
            <a:bodyPr wrap="none" rtlCol="0">
              <a:spAutoFit/>
            </a:bodyPr>
            <a:lstStyle/>
            <a:p>
              <a:r>
                <a:rPr lang="en-US" sz="1800">
                  <a:solidFill>
                    <a:schemeClr val="tx1"/>
                  </a:solidFill>
                </a:rPr>
                <a:t>S6</a:t>
              </a:r>
              <a:endParaRPr lang="en-US" sz="1800" dirty="0">
                <a:solidFill>
                  <a:schemeClr val="tx1"/>
                </a:solidFill>
              </a:endParaRPr>
            </a:p>
          </p:txBody>
        </p:sp>
      </p:grpSp>
      <p:sp>
        <p:nvSpPr>
          <p:cNvPr id="45" name="TextBox 44">
            <a:extLst>
              <a:ext uri="{FF2B5EF4-FFF2-40B4-BE49-F238E27FC236}">
                <a16:creationId xmlns:a16="http://schemas.microsoft.com/office/drawing/2014/main" id="{62506385-7E7A-148F-565E-FAAC83DF7899}"/>
              </a:ext>
            </a:extLst>
          </p:cNvPr>
          <p:cNvSpPr txBox="1"/>
          <p:nvPr/>
        </p:nvSpPr>
        <p:spPr>
          <a:xfrm>
            <a:off x="107272" y="4513889"/>
            <a:ext cx="1210588" cy="923330"/>
          </a:xfrm>
          <a:prstGeom prst="rect">
            <a:avLst/>
          </a:prstGeom>
          <a:noFill/>
        </p:spPr>
        <p:txBody>
          <a:bodyPr wrap="none" rtlCol="0">
            <a:spAutoFit/>
          </a:bodyPr>
          <a:lstStyle/>
          <a:p>
            <a:r>
              <a:rPr lang="en-US" sz="1800"/>
              <a:t>Faculty</a:t>
            </a:r>
          </a:p>
          <a:p>
            <a:r>
              <a:rPr lang="en-US" sz="1800"/>
              <a:t>in Qual</a:t>
            </a:r>
          </a:p>
          <a:p>
            <a:r>
              <a:rPr lang="en-US" sz="1800"/>
              <a:t>app portal</a:t>
            </a:r>
            <a:endParaRPr lang="en-US" sz="1800" dirty="0"/>
          </a:p>
        </p:txBody>
      </p:sp>
      <p:sp>
        <p:nvSpPr>
          <p:cNvPr id="46" name="TextBox 45">
            <a:extLst>
              <a:ext uri="{FF2B5EF4-FFF2-40B4-BE49-F238E27FC236}">
                <a16:creationId xmlns:a16="http://schemas.microsoft.com/office/drawing/2014/main" id="{67FD5788-6A13-D1DE-995F-7183B9F6B6AA}"/>
              </a:ext>
            </a:extLst>
          </p:cNvPr>
          <p:cNvSpPr txBox="1"/>
          <p:nvPr/>
        </p:nvSpPr>
        <p:spPr>
          <a:xfrm>
            <a:off x="260418" y="5718837"/>
            <a:ext cx="1056700" cy="646331"/>
          </a:xfrm>
          <a:prstGeom prst="rect">
            <a:avLst/>
          </a:prstGeom>
          <a:noFill/>
        </p:spPr>
        <p:txBody>
          <a:bodyPr wrap="none" rtlCol="0">
            <a:spAutoFit/>
          </a:bodyPr>
          <a:lstStyle/>
          <a:p>
            <a:r>
              <a:rPr lang="en-US" sz="1800">
                <a:solidFill>
                  <a:srgbClr val="0070C0"/>
                </a:solidFill>
              </a:rPr>
              <a:t>Qual</a:t>
            </a:r>
          </a:p>
          <a:p>
            <a:r>
              <a:rPr lang="en-US" sz="1800">
                <a:solidFill>
                  <a:srgbClr val="0070C0"/>
                </a:solidFill>
              </a:rPr>
              <a:t>students</a:t>
            </a:r>
            <a:endParaRPr lang="en-US" sz="1800" dirty="0">
              <a:solidFill>
                <a:srgbClr val="0070C0"/>
              </a:solidFill>
            </a:endParaRPr>
          </a:p>
        </p:txBody>
      </p:sp>
      <p:grpSp>
        <p:nvGrpSpPr>
          <p:cNvPr id="151" name="Group 150">
            <a:extLst>
              <a:ext uri="{FF2B5EF4-FFF2-40B4-BE49-F238E27FC236}">
                <a16:creationId xmlns:a16="http://schemas.microsoft.com/office/drawing/2014/main" id="{F437A190-12D3-1B69-CE2F-A8AC1D7F3F78}"/>
              </a:ext>
            </a:extLst>
          </p:cNvPr>
          <p:cNvGrpSpPr/>
          <p:nvPr/>
        </p:nvGrpSpPr>
        <p:grpSpPr>
          <a:xfrm>
            <a:off x="1600200" y="5181600"/>
            <a:ext cx="1828800" cy="741168"/>
            <a:chOff x="1600200" y="5181600"/>
            <a:chExt cx="1828800" cy="741168"/>
          </a:xfrm>
        </p:grpSpPr>
        <p:cxnSp>
          <p:nvCxnSpPr>
            <p:cNvPr id="99" name="Straight Connector 98">
              <a:extLst>
                <a:ext uri="{FF2B5EF4-FFF2-40B4-BE49-F238E27FC236}">
                  <a16:creationId xmlns:a16="http://schemas.microsoft.com/office/drawing/2014/main" id="{1C994A8A-A207-1BD6-0379-ACD160747045}"/>
                </a:ext>
              </a:extLst>
            </p:cNvPr>
            <p:cNvCxnSpPr>
              <a:stCxn id="5" idx="4"/>
              <a:endCxn id="26" idx="0"/>
            </p:cNvCxnSpPr>
            <p:nvPr/>
          </p:nvCxnSpPr>
          <p:spPr bwMode="auto">
            <a:xfrm>
              <a:off x="1600200" y="5181600"/>
              <a:ext cx="945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EAAAAEAC-916E-3D13-E67B-282CFE994601}"/>
                </a:ext>
              </a:extLst>
            </p:cNvPr>
            <p:cNvCxnSpPr>
              <a:stCxn id="9" idx="4"/>
              <a:endCxn id="26" idx="0"/>
            </p:cNvCxnSpPr>
            <p:nvPr/>
          </p:nvCxnSpPr>
          <p:spPr bwMode="auto">
            <a:xfrm>
              <a:off x="2514600" y="5181600"/>
              <a:ext cx="311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Connector 132">
              <a:extLst>
                <a:ext uri="{FF2B5EF4-FFF2-40B4-BE49-F238E27FC236}">
                  <a16:creationId xmlns:a16="http://schemas.microsoft.com/office/drawing/2014/main" id="{F9FD57C9-D60D-A4E3-DD16-150E5B387EAC}"/>
                </a:ext>
              </a:extLst>
            </p:cNvPr>
            <p:cNvCxnSpPr>
              <a:stCxn id="12" idx="4"/>
              <a:endCxn id="26" idx="0"/>
            </p:cNvCxnSpPr>
            <p:nvPr/>
          </p:nvCxnSpPr>
          <p:spPr bwMode="auto">
            <a:xfrm flipH="1">
              <a:off x="2545712" y="5181600"/>
              <a:ext cx="883288"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2" name="Group 151">
            <a:extLst>
              <a:ext uri="{FF2B5EF4-FFF2-40B4-BE49-F238E27FC236}">
                <a16:creationId xmlns:a16="http://schemas.microsoft.com/office/drawing/2014/main" id="{C7871DBF-3DC7-AF20-0AC0-EAB8DC782548}"/>
              </a:ext>
            </a:extLst>
          </p:cNvPr>
          <p:cNvGrpSpPr/>
          <p:nvPr/>
        </p:nvGrpSpPr>
        <p:grpSpPr>
          <a:xfrm>
            <a:off x="1600200" y="5181600"/>
            <a:ext cx="2012311" cy="741168"/>
            <a:chOff x="1600200" y="5181600"/>
            <a:chExt cx="2012311" cy="741168"/>
          </a:xfrm>
        </p:grpSpPr>
        <p:cxnSp>
          <p:nvCxnSpPr>
            <p:cNvPr id="100" name="Straight Connector 99">
              <a:extLst>
                <a:ext uri="{FF2B5EF4-FFF2-40B4-BE49-F238E27FC236}">
                  <a16:creationId xmlns:a16="http://schemas.microsoft.com/office/drawing/2014/main" id="{EA1C92C7-302C-B585-58C7-8FFFA2992BD0}"/>
                </a:ext>
              </a:extLst>
            </p:cNvPr>
            <p:cNvCxnSpPr>
              <a:stCxn id="5" idx="4"/>
              <a:endCxn id="27" idx="0"/>
            </p:cNvCxnSpPr>
            <p:nvPr/>
          </p:nvCxnSpPr>
          <p:spPr bwMode="auto">
            <a:xfrm>
              <a:off x="1600200" y="5181600"/>
              <a:ext cx="20123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46C6C777-C7C6-CC33-63D0-F0F528AD3805}"/>
                </a:ext>
              </a:extLst>
            </p:cNvPr>
            <p:cNvCxnSpPr>
              <a:stCxn id="9" idx="4"/>
              <a:endCxn id="27" idx="0"/>
            </p:cNvCxnSpPr>
            <p:nvPr/>
          </p:nvCxnSpPr>
          <p:spPr bwMode="auto">
            <a:xfrm>
              <a:off x="2514600" y="5181600"/>
              <a:ext cx="10979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6FBD6670-8998-76BA-183C-69EC8F2DCA65}"/>
                </a:ext>
              </a:extLst>
            </p:cNvPr>
            <p:cNvCxnSpPr>
              <a:stCxn id="12" idx="4"/>
              <a:endCxn id="27" idx="0"/>
            </p:cNvCxnSpPr>
            <p:nvPr/>
          </p:nvCxnSpPr>
          <p:spPr bwMode="auto">
            <a:xfrm>
              <a:off x="3429000" y="5181600"/>
              <a:ext cx="1835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3" name="Group 152">
            <a:extLst>
              <a:ext uri="{FF2B5EF4-FFF2-40B4-BE49-F238E27FC236}">
                <a16:creationId xmlns:a16="http://schemas.microsoft.com/office/drawing/2014/main" id="{AAAAACF8-839B-9F95-273D-00F104FFF2BE}"/>
              </a:ext>
            </a:extLst>
          </p:cNvPr>
          <p:cNvGrpSpPr/>
          <p:nvPr/>
        </p:nvGrpSpPr>
        <p:grpSpPr>
          <a:xfrm>
            <a:off x="1600200" y="5181600"/>
            <a:ext cx="3155312" cy="741168"/>
            <a:chOff x="1600200" y="5181600"/>
            <a:chExt cx="3155312" cy="741168"/>
          </a:xfrm>
        </p:grpSpPr>
        <p:cxnSp>
          <p:nvCxnSpPr>
            <p:cNvPr id="103" name="Straight Connector 102">
              <a:extLst>
                <a:ext uri="{FF2B5EF4-FFF2-40B4-BE49-F238E27FC236}">
                  <a16:creationId xmlns:a16="http://schemas.microsoft.com/office/drawing/2014/main" id="{7FD7215F-393C-A9D2-2E1B-180AEB8E8A51}"/>
                </a:ext>
              </a:extLst>
            </p:cNvPr>
            <p:cNvCxnSpPr>
              <a:stCxn id="5" idx="4"/>
              <a:endCxn id="28" idx="0"/>
            </p:cNvCxnSpPr>
            <p:nvPr/>
          </p:nvCxnSpPr>
          <p:spPr bwMode="auto">
            <a:xfrm>
              <a:off x="1600200" y="5181600"/>
              <a:ext cx="3155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a:extLst>
                <a:ext uri="{FF2B5EF4-FFF2-40B4-BE49-F238E27FC236}">
                  <a16:creationId xmlns:a16="http://schemas.microsoft.com/office/drawing/2014/main" id="{1E93885F-0FE1-F2D5-074A-D61B00252661}"/>
                </a:ext>
              </a:extLst>
            </p:cNvPr>
            <p:cNvCxnSpPr>
              <a:stCxn id="9" idx="4"/>
              <a:endCxn id="28" idx="0"/>
            </p:cNvCxnSpPr>
            <p:nvPr/>
          </p:nvCxnSpPr>
          <p:spPr bwMode="auto">
            <a:xfrm>
              <a:off x="2514600" y="5181600"/>
              <a:ext cx="22409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id="{7320E296-1B91-1E30-25F4-8CEB8A046068}"/>
                </a:ext>
              </a:extLst>
            </p:cNvPr>
            <p:cNvCxnSpPr>
              <a:stCxn id="12" idx="4"/>
              <a:endCxn id="28" idx="0"/>
            </p:cNvCxnSpPr>
            <p:nvPr/>
          </p:nvCxnSpPr>
          <p:spPr bwMode="auto">
            <a:xfrm>
              <a:off x="3429000" y="5181600"/>
              <a:ext cx="1326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7" name="Group 156">
            <a:extLst>
              <a:ext uri="{FF2B5EF4-FFF2-40B4-BE49-F238E27FC236}">
                <a16:creationId xmlns:a16="http://schemas.microsoft.com/office/drawing/2014/main" id="{19BED9A0-A82E-4AA9-EE5E-2D2A73CAF456}"/>
              </a:ext>
            </a:extLst>
          </p:cNvPr>
          <p:cNvGrpSpPr/>
          <p:nvPr/>
        </p:nvGrpSpPr>
        <p:grpSpPr>
          <a:xfrm>
            <a:off x="1600200" y="5181600"/>
            <a:ext cx="6547583" cy="741168"/>
            <a:chOff x="1600200" y="5181600"/>
            <a:chExt cx="6547583" cy="741168"/>
          </a:xfrm>
        </p:grpSpPr>
        <p:cxnSp>
          <p:nvCxnSpPr>
            <p:cNvPr id="113" name="Straight Connector 112">
              <a:extLst>
                <a:ext uri="{FF2B5EF4-FFF2-40B4-BE49-F238E27FC236}">
                  <a16:creationId xmlns:a16="http://schemas.microsoft.com/office/drawing/2014/main" id="{111E01C7-2736-AF35-B796-246B1645D6E7}"/>
                </a:ext>
              </a:extLst>
            </p:cNvPr>
            <p:cNvCxnSpPr>
              <a:stCxn id="5" idx="4"/>
            </p:cNvCxnSpPr>
            <p:nvPr/>
          </p:nvCxnSpPr>
          <p:spPr bwMode="auto">
            <a:xfrm>
              <a:off x="1600200" y="5181600"/>
              <a:ext cx="6547583" cy="735686"/>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Connector 114">
              <a:extLst>
                <a:ext uri="{FF2B5EF4-FFF2-40B4-BE49-F238E27FC236}">
                  <a16:creationId xmlns:a16="http://schemas.microsoft.com/office/drawing/2014/main" id="{33FB57D9-CF1C-3D45-F8F0-A5581A64DEA8}"/>
                </a:ext>
              </a:extLst>
            </p:cNvPr>
            <p:cNvCxnSpPr>
              <a:stCxn id="9" idx="4"/>
              <a:endCxn id="34" idx="0"/>
            </p:cNvCxnSpPr>
            <p:nvPr/>
          </p:nvCxnSpPr>
          <p:spPr bwMode="auto">
            <a:xfrm>
              <a:off x="2514600" y="5181600"/>
              <a:ext cx="55937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a:extLst>
                <a:ext uri="{FF2B5EF4-FFF2-40B4-BE49-F238E27FC236}">
                  <a16:creationId xmlns:a16="http://schemas.microsoft.com/office/drawing/2014/main" id="{AD98A19B-80CA-CC46-14A1-8AB13A7DC9FE}"/>
                </a:ext>
              </a:extLst>
            </p:cNvPr>
            <p:cNvCxnSpPr>
              <a:stCxn id="12" idx="4"/>
              <a:endCxn id="34" idx="0"/>
            </p:cNvCxnSpPr>
            <p:nvPr/>
          </p:nvCxnSpPr>
          <p:spPr bwMode="auto">
            <a:xfrm>
              <a:off x="3429000" y="5181600"/>
              <a:ext cx="46793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0" name="TextBox 159">
            <a:extLst>
              <a:ext uri="{FF2B5EF4-FFF2-40B4-BE49-F238E27FC236}">
                <a16:creationId xmlns:a16="http://schemas.microsoft.com/office/drawing/2014/main" id="{49023D16-ABDA-1747-8E6A-D9E5DA29D975}"/>
              </a:ext>
            </a:extLst>
          </p:cNvPr>
          <p:cNvSpPr txBox="1"/>
          <p:nvPr/>
        </p:nvSpPr>
        <p:spPr>
          <a:xfrm>
            <a:off x="4717596" y="1355153"/>
            <a:ext cx="2044149" cy="369332"/>
          </a:xfrm>
          <a:prstGeom prst="rect">
            <a:avLst/>
          </a:prstGeom>
          <a:noFill/>
        </p:spPr>
        <p:txBody>
          <a:bodyPr wrap="none" rtlCol="0">
            <a:spAutoFit/>
          </a:bodyPr>
          <a:lstStyle/>
          <a:p>
            <a:r>
              <a:rPr lang="en-US" sz="1800" dirty="0"/>
              <a:t>(and your advisor)</a:t>
            </a:r>
          </a:p>
        </p:txBody>
      </p:sp>
      <p:grpSp>
        <p:nvGrpSpPr>
          <p:cNvPr id="168" name="Group 167">
            <a:extLst>
              <a:ext uri="{FF2B5EF4-FFF2-40B4-BE49-F238E27FC236}">
                <a16:creationId xmlns:a16="http://schemas.microsoft.com/office/drawing/2014/main" id="{B4C21F9F-E621-3955-2F32-30A531B0A2AC}"/>
              </a:ext>
            </a:extLst>
          </p:cNvPr>
          <p:cNvGrpSpPr/>
          <p:nvPr/>
        </p:nvGrpSpPr>
        <p:grpSpPr>
          <a:xfrm>
            <a:off x="2545712" y="5181600"/>
            <a:ext cx="4769488" cy="741168"/>
            <a:chOff x="2545712" y="5181600"/>
            <a:chExt cx="4769488" cy="741168"/>
          </a:xfrm>
        </p:grpSpPr>
        <p:cxnSp>
          <p:nvCxnSpPr>
            <p:cNvPr id="163" name="Straight Connector 162">
              <a:extLst>
                <a:ext uri="{FF2B5EF4-FFF2-40B4-BE49-F238E27FC236}">
                  <a16:creationId xmlns:a16="http://schemas.microsoft.com/office/drawing/2014/main" id="{93CAFC64-69D8-4056-829E-C38280F1FCB7}"/>
                </a:ext>
              </a:extLst>
            </p:cNvPr>
            <p:cNvCxnSpPr>
              <a:stCxn id="18" idx="4"/>
            </p:cNvCxnSpPr>
            <p:nvPr/>
          </p:nvCxnSpPr>
          <p:spPr bwMode="auto">
            <a:xfrm flipH="1">
              <a:off x="2553387" y="5181600"/>
              <a:ext cx="2780613" cy="735686"/>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Connector 164">
              <a:extLst>
                <a:ext uri="{FF2B5EF4-FFF2-40B4-BE49-F238E27FC236}">
                  <a16:creationId xmlns:a16="http://schemas.microsoft.com/office/drawing/2014/main" id="{762930F3-338D-C401-511F-FBAA4D9B6ED6}"/>
                </a:ext>
              </a:extLst>
            </p:cNvPr>
            <p:cNvCxnSpPr>
              <a:stCxn id="24" idx="4"/>
              <a:endCxn id="26" idx="0"/>
            </p:cNvCxnSpPr>
            <p:nvPr/>
          </p:nvCxnSpPr>
          <p:spPr bwMode="auto">
            <a:xfrm flipH="1">
              <a:off x="2545712" y="5181600"/>
              <a:ext cx="4769488" cy="74116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9" name="Group 168">
            <a:extLst>
              <a:ext uri="{FF2B5EF4-FFF2-40B4-BE49-F238E27FC236}">
                <a16:creationId xmlns:a16="http://schemas.microsoft.com/office/drawing/2014/main" id="{9FC57DAF-8710-B744-A2D8-9B4E466B07A2}"/>
              </a:ext>
            </a:extLst>
          </p:cNvPr>
          <p:cNvGrpSpPr/>
          <p:nvPr/>
        </p:nvGrpSpPr>
        <p:grpSpPr>
          <a:xfrm>
            <a:off x="3591816" y="5181599"/>
            <a:ext cx="4823077" cy="725819"/>
            <a:chOff x="2545712" y="5180479"/>
            <a:chExt cx="4769488" cy="742289"/>
          </a:xfrm>
        </p:grpSpPr>
        <p:cxnSp>
          <p:nvCxnSpPr>
            <p:cNvPr id="170" name="Straight Connector 169">
              <a:extLst>
                <a:ext uri="{FF2B5EF4-FFF2-40B4-BE49-F238E27FC236}">
                  <a16:creationId xmlns:a16="http://schemas.microsoft.com/office/drawing/2014/main" id="{9D531C3C-F206-ECD7-77F8-7B293051D9E5}"/>
                </a:ext>
              </a:extLst>
            </p:cNvPr>
            <p:cNvCxnSpPr>
              <a:stCxn id="15" idx="4"/>
            </p:cNvCxnSpPr>
            <p:nvPr/>
          </p:nvCxnSpPr>
          <p:spPr bwMode="auto">
            <a:xfrm flipH="1">
              <a:off x="2553387" y="5180479"/>
              <a:ext cx="735558" cy="736807"/>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1" name="Straight Connector 170">
              <a:extLst>
                <a:ext uri="{FF2B5EF4-FFF2-40B4-BE49-F238E27FC236}">
                  <a16:creationId xmlns:a16="http://schemas.microsoft.com/office/drawing/2014/main" id="{90A098DC-FB6D-7A7B-A680-08DB7697A311}"/>
                </a:ext>
              </a:extLst>
            </p:cNvPr>
            <p:cNvCxnSpPr/>
            <p:nvPr/>
          </p:nvCxnSpPr>
          <p:spPr bwMode="auto">
            <a:xfrm flipH="1">
              <a:off x="2545712" y="5181600"/>
              <a:ext cx="4769488" cy="74116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3" name="Group 172">
            <a:extLst>
              <a:ext uri="{FF2B5EF4-FFF2-40B4-BE49-F238E27FC236}">
                <a16:creationId xmlns:a16="http://schemas.microsoft.com/office/drawing/2014/main" id="{B7F32AB9-FA51-BA7E-819C-4856BB6D80B5}"/>
              </a:ext>
            </a:extLst>
          </p:cNvPr>
          <p:cNvGrpSpPr/>
          <p:nvPr/>
        </p:nvGrpSpPr>
        <p:grpSpPr>
          <a:xfrm>
            <a:off x="4343400" y="5181600"/>
            <a:ext cx="4038600" cy="753228"/>
            <a:chOff x="2201472" y="5152448"/>
            <a:chExt cx="3993727" cy="770320"/>
          </a:xfrm>
        </p:grpSpPr>
        <p:cxnSp>
          <p:nvCxnSpPr>
            <p:cNvPr id="174" name="Straight Connector 173">
              <a:extLst>
                <a:ext uri="{FF2B5EF4-FFF2-40B4-BE49-F238E27FC236}">
                  <a16:creationId xmlns:a16="http://schemas.microsoft.com/office/drawing/2014/main" id="{7164C03B-9B9B-AAEF-A73A-551F0B2FB272}"/>
                </a:ext>
              </a:extLst>
            </p:cNvPr>
            <p:cNvCxnSpPr>
              <a:stCxn id="15" idx="4"/>
            </p:cNvCxnSpPr>
            <p:nvPr/>
          </p:nvCxnSpPr>
          <p:spPr bwMode="auto">
            <a:xfrm>
              <a:off x="2201472" y="5152448"/>
              <a:ext cx="351915" cy="76483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5" name="Straight Connector 174">
              <a:extLst>
                <a:ext uri="{FF2B5EF4-FFF2-40B4-BE49-F238E27FC236}">
                  <a16:creationId xmlns:a16="http://schemas.microsoft.com/office/drawing/2014/main" id="{BD8CAC2F-D0B0-AE9A-3A5A-5BC42DEFBF84}"/>
                </a:ext>
              </a:extLst>
            </p:cNvPr>
            <p:cNvCxnSpPr>
              <a:stCxn id="32" idx="4"/>
            </p:cNvCxnSpPr>
            <p:nvPr/>
          </p:nvCxnSpPr>
          <p:spPr bwMode="auto">
            <a:xfrm flipH="1">
              <a:off x="2545712" y="5152448"/>
              <a:ext cx="3649487" cy="77032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79" name="Group 178">
            <a:extLst>
              <a:ext uri="{FF2B5EF4-FFF2-40B4-BE49-F238E27FC236}">
                <a16:creationId xmlns:a16="http://schemas.microsoft.com/office/drawing/2014/main" id="{64974E3E-550D-84B2-CCB8-D12BF2F9FF69}"/>
              </a:ext>
            </a:extLst>
          </p:cNvPr>
          <p:cNvGrpSpPr/>
          <p:nvPr/>
        </p:nvGrpSpPr>
        <p:grpSpPr>
          <a:xfrm>
            <a:off x="5829260" y="5181598"/>
            <a:ext cx="1485940" cy="734589"/>
            <a:chOff x="2545713" y="5143139"/>
            <a:chExt cx="3147801" cy="779629"/>
          </a:xfrm>
        </p:grpSpPr>
        <p:cxnSp>
          <p:nvCxnSpPr>
            <p:cNvPr id="180" name="Straight Connector 179">
              <a:extLst>
                <a:ext uri="{FF2B5EF4-FFF2-40B4-BE49-F238E27FC236}">
                  <a16:creationId xmlns:a16="http://schemas.microsoft.com/office/drawing/2014/main" id="{F7FBE22C-4D4A-3CC2-8B36-81F5D6742EE5}"/>
                </a:ext>
              </a:extLst>
            </p:cNvPr>
            <p:cNvCxnSpPr>
              <a:stCxn id="21" idx="4"/>
            </p:cNvCxnSpPr>
            <p:nvPr/>
          </p:nvCxnSpPr>
          <p:spPr bwMode="auto">
            <a:xfrm flipH="1">
              <a:off x="2553388" y="5143142"/>
              <a:ext cx="1041649" cy="774143"/>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1" name="Straight Connector 180">
              <a:extLst>
                <a:ext uri="{FF2B5EF4-FFF2-40B4-BE49-F238E27FC236}">
                  <a16:creationId xmlns:a16="http://schemas.microsoft.com/office/drawing/2014/main" id="{57C6D577-E19B-0D0C-2FCE-85F9C7C64C94}"/>
                </a:ext>
              </a:extLst>
            </p:cNvPr>
            <p:cNvCxnSpPr>
              <a:stCxn id="24" idx="4"/>
            </p:cNvCxnSpPr>
            <p:nvPr/>
          </p:nvCxnSpPr>
          <p:spPr bwMode="auto">
            <a:xfrm flipH="1">
              <a:off x="2545713" y="5143139"/>
              <a:ext cx="3147801" cy="779629"/>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4" name="Group 183">
            <a:extLst>
              <a:ext uri="{FF2B5EF4-FFF2-40B4-BE49-F238E27FC236}">
                <a16:creationId xmlns:a16="http://schemas.microsoft.com/office/drawing/2014/main" id="{831B0DA5-CE19-1EFD-F59F-5E58F22AE83D}"/>
              </a:ext>
            </a:extLst>
          </p:cNvPr>
          <p:cNvGrpSpPr/>
          <p:nvPr/>
        </p:nvGrpSpPr>
        <p:grpSpPr>
          <a:xfrm>
            <a:off x="5334000" y="5181599"/>
            <a:ext cx="1657781" cy="748839"/>
            <a:chOff x="-958439" y="5128015"/>
            <a:chExt cx="3511828" cy="794753"/>
          </a:xfrm>
        </p:grpSpPr>
        <p:cxnSp>
          <p:nvCxnSpPr>
            <p:cNvPr id="185" name="Straight Connector 184">
              <a:extLst>
                <a:ext uri="{FF2B5EF4-FFF2-40B4-BE49-F238E27FC236}">
                  <a16:creationId xmlns:a16="http://schemas.microsoft.com/office/drawing/2014/main" id="{0DB0EB7B-ABDB-C890-75AC-97FBB11BB09F}"/>
                </a:ext>
              </a:extLst>
            </p:cNvPr>
            <p:cNvCxnSpPr>
              <a:stCxn id="21" idx="4"/>
            </p:cNvCxnSpPr>
            <p:nvPr/>
          </p:nvCxnSpPr>
          <p:spPr bwMode="auto">
            <a:xfrm>
              <a:off x="1140039" y="5128015"/>
              <a:ext cx="1413350" cy="78927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6" name="Straight Connector 185">
              <a:extLst>
                <a:ext uri="{FF2B5EF4-FFF2-40B4-BE49-F238E27FC236}">
                  <a16:creationId xmlns:a16="http://schemas.microsoft.com/office/drawing/2014/main" id="{F4774613-2007-E83F-DAEE-F8DC9CDB5431}"/>
                </a:ext>
              </a:extLst>
            </p:cNvPr>
            <p:cNvCxnSpPr>
              <a:stCxn id="18" idx="4"/>
            </p:cNvCxnSpPr>
            <p:nvPr/>
          </p:nvCxnSpPr>
          <p:spPr bwMode="auto">
            <a:xfrm>
              <a:off x="-958439" y="5128015"/>
              <a:ext cx="3504152" cy="794753"/>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91" name="Group 190">
            <a:extLst>
              <a:ext uri="{FF2B5EF4-FFF2-40B4-BE49-F238E27FC236}">
                <a16:creationId xmlns:a16="http://schemas.microsoft.com/office/drawing/2014/main" id="{F98AA6BB-2990-FFEE-B28C-C25F52B3B510}"/>
              </a:ext>
            </a:extLst>
          </p:cNvPr>
          <p:cNvGrpSpPr/>
          <p:nvPr/>
        </p:nvGrpSpPr>
        <p:grpSpPr>
          <a:xfrm>
            <a:off x="5334000" y="5181601"/>
            <a:ext cx="3048000" cy="762000"/>
            <a:chOff x="-3229951" y="5114048"/>
            <a:chExt cx="6456854" cy="808720"/>
          </a:xfrm>
        </p:grpSpPr>
        <p:cxnSp>
          <p:nvCxnSpPr>
            <p:cNvPr id="192" name="Straight Connector 191">
              <a:extLst>
                <a:ext uri="{FF2B5EF4-FFF2-40B4-BE49-F238E27FC236}">
                  <a16:creationId xmlns:a16="http://schemas.microsoft.com/office/drawing/2014/main" id="{AE2C05E1-1E06-AF59-EB9C-C21D8FAF8130}"/>
                </a:ext>
              </a:extLst>
            </p:cNvPr>
            <p:cNvCxnSpPr>
              <a:stCxn id="32" idx="4"/>
            </p:cNvCxnSpPr>
            <p:nvPr/>
          </p:nvCxnSpPr>
          <p:spPr bwMode="auto">
            <a:xfrm flipH="1">
              <a:off x="2553388" y="5114051"/>
              <a:ext cx="673515" cy="803235"/>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3" name="Straight Connector 192">
              <a:extLst>
                <a:ext uri="{FF2B5EF4-FFF2-40B4-BE49-F238E27FC236}">
                  <a16:creationId xmlns:a16="http://schemas.microsoft.com/office/drawing/2014/main" id="{1A389DDA-6F5D-69CB-DBE5-33C0F3826D7E}"/>
                </a:ext>
              </a:extLst>
            </p:cNvPr>
            <p:cNvCxnSpPr>
              <a:stCxn id="18" idx="4"/>
            </p:cNvCxnSpPr>
            <p:nvPr/>
          </p:nvCxnSpPr>
          <p:spPr bwMode="auto">
            <a:xfrm>
              <a:off x="-3229951" y="5114048"/>
              <a:ext cx="5775664" cy="80872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2685891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5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5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6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73"/>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7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8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P spid="45" grpId="0"/>
      <p:bldP spid="46" grpId="0"/>
      <p:bldP spid="160"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9B28-3050-4936-FEAD-DE2EF6AE5BF0}"/>
              </a:ext>
            </a:extLst>
          </p:cNvPr>
          <p:cNvSpPr>
            <a:spLocks noGrp="1"/>
          </p:cNvSpPr>
          <p:nvPr>
            <p:ph type="title"/>
          </p:nvPr>
        </p:nvSpPr>
        <p:spPr/>
        <p:txBody>
          <a:bodyPr/>
          <a:lstStyle/>
          <a:p>
            <a:r>
              <a:rPr lang="en-US" dirty="0"/>
              <a:t>Faculty unavailable in Spring 2025</a:t>
            </a:r>
          </a:p>
        </p:txBody>
      </p:sp>
      <p:sp>
        <p:nvSpPr>
          <p:cNvPr id="3" name="Content Placeholder 2">
            <a:extLst>
              <a:ext uri="{FF2B5EF4-FFF2-40B4-BE49-F238E27FC236}">
                <a16:creationId xmlns:a16="http://schemas.microsoft.com/office/drawing/2014/main" id="{D6011716-2A82-7DFF-5926-A3AD31D9CBAC}"/>
              </a:ext>
            </a:extLst>
          </p:cNvPr>
          <p:cNvSpPr>
            <a:spLocks noGrp="1"/>
          </p:cNvSpPr>
          <p:nvPr>
            <p:ph idx="1"/>
          </p:nvPr>
        </p:nvSpPr>
        <p:spPr>
          <a:xfrm>
            <a:off x="246271" y="648681"/>
            <a:ext cx="8534400" cy="5486400"/>
          </a:xfrm>
        </p:spPr>
        <p:txBody>
          <a:bodyPr/>
          <a:lstStyle/>
          <a:p>
            <a:r>
              <a:rPr lang="en-US" dirty="0"/>
              <a:t>Not all ECE faculty are available.       Faculty </a:t>
            </a:r>
            <a:r>
              <a:rPr lang="en-US" u="sng" dirty="0"/>
              <a:t>unavailable</a:t>
            </a:r>
            <a:r>
              <a:rPr lang="en-US" dirty="0"/>
              <a:t> in Spring 2025 are below  </a:t>
            </a:r>
          </a:p>
          <a:p>
            <a:pPr lvl="1"/>
            <a:r>
              <a:rPr lang="en-US" dirty="0"/>
              <a:t>This list MAY grow later   </a:t>
            </a:r>
            <a:r>
              <a:rPr lang="en-US" i="1" dirty="0">
                <a:solidFill>
                  <a:srgbClr val="FF0000"/>
                </a:solidFill>
                <a:latin typeface="Calibri" panose="020F0502020204030204" pitchFamily="34" charset="0"/>
                <a:cs typeface="Calibri" panose="020F0502020204030204" pitchFamily="34" charset="0"/>
              </a:rPr>
              <a:t>(So, check the Qual declaration portal for latest list)</a:t>
            </a:r>
          </a:p>
          <a:p>
            <a:pPr lvl="1"/>
            <a:r>
              <a:rPr lang="en-US" dirty="0"/>
              <a:t>So make sure your Ranked list does contain 10 faculty, not less</a:t>
            </a:r>
          </a:p>
          <a:p>
            <a:r>
              <a:rPr lang="en-US" dirty="0"/>
              <a:t>Caution:    </a:t>
            </a:r>
            <a:r>
              <a:rPr lang="en-US" u="sng" dirty="0"/>
              <a:t>Courtesy</a:t>
            </a:r>
            <a:r>
              <a:rPr lang="en-US" dirty="0"/>
              <a:t> faculty can be listed by you, but are </a:t>
            </a:r>
            <a:r>
              <a:rPr lang="en-US" u="sng" dirty="0"/>
              <a:t>often unavailable</a:t>
            </a:r>
          </a:p>
          <a:p>
            <a:pPr lvl="1"/>
            <a:r>
              <a:rPr lang="en-US" dirty="0"/>
              <a:t>So, do NOT list many such faculty in your preferences  </a:t>
            </a:r>
          </a:p>
          <a:p>
            <a:endParaRPr lang="en-US" dirty="0"/>
          </a:p>
        </p:txBody>
      </p:sp>
      <p:sp>
        <p:nvSpPr>
          <p:cNvPr id="4" name="Google Shape;280;p26">
            <a:extLst>
              <a:ext uri="{FF2B5EF4-FFF2-40B4-BE49-F238E27FC236}">
                <a16:creationId xmlns:a16="http://schemas.microsoft.com/office/drawing/2014/main" id="{C1D15C57-7975-2CCE-2A16-95BB156A65B8}"/>
              </a:ext>
            </a:extLst>
          </p:cNvPr>
          <p:cNvSpPr txBox="1"/>
          <p:nvPr/>
        </p:nvSpPr>
        <p:spPr>
          <a:xfrm>
            <a:off x="246271" y="3327546"/>
            <a:ext cx="3157800" cy="3229312"/>
          </a:xfrm>
          <a:prstGeom prst="rect">
            <a:avLst/>
          </a:prstGeom>
          <a:noFill/>
          <a:ln>
            <a:noFill/>
          </a:ln>
        </p:spPr>
        <p:txBody>
          <a:bodyPr spcFirstLastPara="1" wrap="square" lIns="0" tIns="173975" rIns="0" bIns="0" anchor="t" anchorCtr="0">
            <a:noAutofit/>
          </a:bodyPr>
          <a:lstStyle/>
          <a:p>
            <a:pPr marL="355600" marR="0" lvl="0" indent="-330200" algn="l" rtl="0">
              <a:lnSpc>
                <a:spcPct val="100000"/>
              </a:lnSpc>
              <a:spcBef>
                <a:spcPts val="0"/>
              </a:spcBef>
              <a:spcAft>
                <a:spcPts val="600"/>
              </a:spcAft>
              <a:buClr>
                <a:srgbClr val="5D5D5D"/>
              </a:buClr>
              <a:buSzPts val="1400"/>
              <a:buFont typeface="Arial"/>
              <a:buChar char="•"/>
            </a:pPr>
            <a:r>
              <a:rPr lang="en-US" sz="1400" dirty="0">
                <a:solidFill>
                  <a:schemeClr val="tx1"/>
                </a:solidFill>
              </a:rPr>
              <a:t>Bill Sanders</a:t>
            </a:r>
            <a:endParaRPr sz="1400" dirty="0">
              <a:solidFill>
                <a:schemeClr val="tx1"/>
              </a:solidFill>
            </a:endParaRPr>
          </a:p>
          <a:p>
            <a:pPr marL="355600" marR="0" lvl="0" indent="-330200" algn="l" rtl="0">
              <a:lnSpc>
                <a:spcPct val="100000"/>
              </a:lnSpc>
              <a:spcBef>
                <a:spcPts val="0"/>
              </a:spcBef>
              <a:spcAft>
                <a:spcPts val="600"/>
              </a:spcAft>
              <a:buClr>
                <a:srgbClr val="5D5D5D"/>
              </a:buClr>
              <a:buSzPts val="1400"/>
              <a:buFont typeface="Arial"/>
              <a:buChar char="•"/>
            </a:pPr>
            <a:r>
              <a:rPr lang="en-US" sz="1400" dirty="0">
                <a:solidFill>
                  <a:schemeClr val="tx1"/>
                </a:solidFill>
              </a:rPr>
              <a:t>Larry Pileggi</a:t>
            </a:r>
            <a:endParaRPr sz="1400" dirty="0">
              <a:solidFill>
                <a:schemeClr val="tx1"/>
              </a:solidFill>
            </a:endParaRPr>
          </a:p>
          <a:p>
            <a:pPr marL="355600" marR="0" lvl="0" indent="-330200" algn="l" rtl="0">
              <a:lnSpc>
                <a:spcPct val="100000"/>
              </a:lnSpc>
              <a:spcBef>
                <a:spcPts val="0"/>
              </a:spcBef>
              <a:spcAft>
                <a:spcPts val="600"/>
              </a:spcAft>
              <a:buClr>
                <a:srgbClr val="5D5D5D"/>
              </a:buClr>
              <a:buSzPts val="1400"/>
              <a:buFont typeface="Arial"/>
              <a:buChar char="•"/>
            </a:pPr>
            <a:r>
              <a:rPr lang="en-US" sz="1400" b="0" i="0" u="none" strike="noStrike" cap="none" dirty="0">
                <a:solidFill>
                  <a:schemeClr val="tx1"/>
                </a:solidFill>
                <a:latin typeface="Arial"/>
                <a:ea typeface="Arial"/>
                <a:cs typeface="Arial"/>
                <a:sym typeface="Arial"/>
              </a:rPr>
              <a:t>Franz Franchetti</a:t>
            </a:r>
            <a:endParaRPr sz="1400" b="0" i="0" u="none" strike="noStrike" cap="none" dirty="0">
              <a:solidFill>
                <a:schemeClr val="tx1"/>
              </a:solidFill>
              <a:latin typeface="Arial"/>
              <a:ea typeface="Arial"/>
              <a:cs typeface="Arial"/>
              <a:sym typeface="Arial"/>
            </a:endParaRPr>
          </a:p>
          <a:p>
            <a:pPr marL="355600" marR="0" lvl="0" indent="-330200" algn="l" rtl="0">
              <a:lnSpc>
                <a:spcPct val="100000"/>
              </a:lnSpc>
              <a:spcBef>
                <a:spcPts val="0"/>
              </a:spcBef>
              <a:spcAft>
                <a:spcPts val="600"/>
              </a:spcAft>
              <a:buClr>
                <a:srgbClr val="5D5D5D"/>
              </a:buClr>
              <a:buSzPts val="1400"/>
              <a:buFont typeface="Arial"/>
              <a:buChar char="•"/>
            </a:pPr>
            <a:r>
              <a:rPr lang="en-US" sz="1400" b="0" i="0" u="none" strike="noStrike" cap="none" dirty="0" err="1">
                <a:solidFill>
                  <a:schemeClr val="tx1"/>
                </a:solidFill>
                <a:latin typeface="Arial"/>
                <a:ea typeface="Arial"/>
                <a:cs typeface="Arial"/>
                <a:sym typeface="Arial"/>
              </a:rPr>
              <a:t>Yuejie</a:t>
            </a:r>
            <a:r>
              <a:rPr lang="en-US" sz="1400" b="0" i="0" u="none" strike="noStrike" cap="none" dirty="0">
                <a:solidFill>
                  <a:schemeClr val="tx1"/>
                </a:solidFill>
                <a:latin typeface="Arial"/>
                <a:ea typeface="Arial"/>
                <a:cs typeface="Arial"/>
                <a:sym typeface="Arial"/>
              </a:rPr>
              <a:t> Chi </a:t>
            </a:r>
          </a:p>
          <a:p>
            <a:pPr marL="355600" marR="0" lvl="0" indent="-330200" algn="l" rtl="0">
              <a:lnSpc>
                <a:spcPct val="100000"/>
              </a:lnSpc>
              <a:spcBef>
                <a:spcPts val="0"/>
              </a:spcBef>
              <a:spcAft>
                <a:spcPts val="600"/>
              </a:spcAft>
              <a:buClr>
                <a:srgbClr val="5D5D5D"/>
              </a:buClr>
              <a:buSzPts val="1400"/>
              <a:buFont typeface="Arial"/>
              <a:buChar char="•"/>
            </a:pPr>
            <a:r>
              <a:rPr lang="en-US" sz="1400" b="0" i="0" u="none" strike="noStrike" cap="none" dirty="0" err="1">
                <a:solidFill>
                  <a:schemeClr val="tx1"/>
                </a:solidFill>
                <a:latin typeface="Arial"/>
                <a:ea typeface="Arial"/>
                <a:cs typeface="Arial"/>
                <a:sym typeface="Arial"/>
              </a:rPr>
              <a:t>Guannan</a:t>
            </a:r>
            <a:r>
              <a:rPr lang="en-US" sz="1400" b="0" i="0" u="none" strike="noStrike" cap="none" dirty="0">
                <a:solidFill>
                  <a:schemeClr val="tx1"/>
                </a:solidFill>
                <a:latin typeface="Arial"/>
                <a:ea typeface="Arial"/>
                <a:cs typeface="Arial"/>
                <a:sym typeface="Arial"/>
              </a:rPr>
              <a:t> Qu</a:t>
            </a:r>
          </a:p>
          <a:p>
            <a:pPr marL="355600" marR="0" lvl="0" indent="-330200" algn="l" rtl="0">
              <a:lnSpc>
                <a:spcPct val="100000"/>
              </a:lnSpc>
              <a:spcBef>
                <a:spcPts val="0"/>
              </a:spcBef>
              <a:spcAft>
                <a:spcPts val="600"/>
              </a:spcAft>
              <a:buClr>
                <a:srgbClr val="5D5D5D"/>
              </a:buClr>
              <a:buSzPts val="1400"/>
              <a:buFont typeface="Arial"/>
              <a:buChar char="•"/>
            </a:pPr>
            <a:r>
              <a:rPr lang="en-US" sz="1400" b="0" i="0" u="none" strike="noStrike" cap="none" dirty="0">
                <a:solidFill>
                  <a:schemeClr val="tx1"/>
                </a:solidFill>
                <a:latin typeface="Arial"/>
                <a:ea typeface="Arial"/>
                <a:cs typeface="Arial"/>
                <a:sym typeface="Arial"/>
              </a:rPr>
              <a:t>James Hoe</a:t>
            </a:r>
          </a:p>
          <a:p>
            <a:pPr marL="355600" lvl="0"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Elaine Shi</a:t>
            </a:r>
          </a:p>
          <a:p>
            <a:pPr marL="355600" lvl="0"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Bryan </a:t>
            </a:r>
            <a:r>
              <a:rPr lang="en-US" sz="1400" dirty="0" err="1">
                <a:solidFill>
                  <a:schemeClr val="tx1"/>
                </a:solidFill>
                <a:latin typeface="Arial"/>
                <a:ea typeface="Arial"/>
                <a:cs typeface="Arial"/>
                <a:sym typeface="Arial"/>
              </a:rPr>
              <a:t>Parno</a:t>
            </a:r>
            <a:r>
              <a:rPr lang="en-US" sz="1400" dirty="0">
                <a:solidFill>
                  <a:schemeClr val="tx1"/>
                </a:solidFill>
                <a:latin typeface="Arial"/>
                <a:ea typeface="Arial"/>
                <a:cs typeface="Arial"/>
                <a:sym typeface="Arial"/>
              </a:rPr>
              <a:t> </a:t>
            </a:r>
          </a:p>
          <a:p>
            <a:pPr marL="355600" lvl="0"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Byron Yu</a:t>
            </a:r>
          </a:p>
          <a:p>
            <a:pPr marL="355600" lvl="0" indent="-330200" algn="l">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Aswin </a:t>
            </a:r>
            <a:r>
              <a:rPr lang="en-US" sz="1400" dirty="0" err="1">
                <a:solidFill>
                  <a:schemeClr val="tx1"/>
                </a:solidFill>
                <a:latin typeface="Arial"/>
                <a:ea typeface="Arial"/>
                <a:cs typeface="Arial"/>
                <a:sym typeface="Arial"/>
              </a:rPr>
              <a:t>Sankaranarayanan</a:t>
            </a:r>
            <a:endParaRPr lang="en-US" sz="1400" dirty="0">
              <a:solidFill>
                <a:schemeClr val="tx1"/>
              </a:solidFill>
              <a:latin typeface="Arial"/>
              <a:ea typeface="Arial"/>
              <a:cs typeface="Arial"/>
              <a:sym typeface="Arial"/>
            </a:endParaRPr>
          </a:p>
          <a:p>
            <a:pPr marL="355600" marR="0" lvl="0" indent="-330200" algn="l" rtl="0">
              <a:lnSpc>
                <a:spcPct val="100000"/>
              </a:lnSpc>
              <a:spcBef>
                <a:spcPts val="0"/>
              </a:spcBef>
              <a:spcAft>
                <a:spcPts val="600"/>
              </a:spcAft>
              <a:buClr>
                <a:srgbClr val="5D5D5D"/>
              </a:buClr>
              <a:buSzPts val="1400"/>
              <a:buFont typeface="Arial"/>
              <a:buChar char="•"/>
            </a:pPr>
            <a:endParaRPr lang="en-US" sz="1400" dirty="0">
              <a:solidFill>
                <a:schemeClr val="tx1"/>
              </a:solidFill>
              <a:latin typeface="Arial"/>
              <a:ea typeface="Arial"/>
              <a:cs typeface="Arial"/>
              <a:sym typeface="Arial"/>
            </a:endParaRPr>
          </a:p>
          <a:p>
            <a:pPr marL="355600" marR="0" lvl="0" indent="-330200" algn="l" rtl="0">
              <a:lnSpc>
                <a:spcPct val="100000"/>
              </a:lnSpc>
              <a:spcBef>
                <a:spcPts val="0"/>
              </a:spcBef>
              <a:spcAft>
                <a:spcPts val="600"/>
              </a:spcAft>
              <a:buClr>
                <a:srgbClr val="5D5D5D"/>
              </a:buClr>
              <a:buSzPts val="1400"/>
              <a:buFont typeface="Arial"/>
              <a:buChar char="•"/>
            </a:pPr>
            <a:endParaRPr lang="en-US" sz="1400" b="0" i="0" u="none" strike="noStrike" cap="none" dirty="0">
              <a:solidFill>
                <a:schemeClr val="tx1"/>
              </a:solidFill>
              <a:latin typeface="Arial"/>
              <a:ea typeface="Arial"/>
              <a:cs typeface="Arial"/>
              <a:sym typeface="Arial"/>
            </a:endParaRPr>
          </a:p>
          <a:p>
            <a:pPr marL="355600" marR="0" lvl="0" indent="-330200" algn="l" rtl="0">
              <a:lnSpc>
                <a:spcPct val="100000"/>
              </a:lnSpc>
              <a:spcBef>
                <a:spcPts val="0"/>
              </a:spcBef>
              <a:spcAft>
                <a:spcPts val="600"/>
              </a:spcAft>
              <a:buClr>
                <a:srgbClr val="5D5D5D"/>
              </a:buClr>
              <a:buSzPts val="1400"/>
              <a:buFont typeface="Arial"/>
              <a:buChar char="•"/>
            </a:pPr>
            <a:endParaRPr lang="en-US" sz="1800" b="0" i="0" u="none" strike="noStrike" cap="none" dirty="0">
              <a:solidFill>
                <a:schemeClr val="tx1"/>
              </a:solidFill>
              <a:latin typeface="Arial"/>
              <a:ea typeface="Arial"/>
              <a:cs typeface="Arial"/>
              <a:sym typeface="Arial"/>
            </a:endParaRPr>
          </a:p>
          <a:p>
            <a:pPr marL="25400" marR="0" lvl="0" algn="l" rtl="0">
              <a:lnSpc>
                <a:spcPct val="100000"/>
              </a:lnSpc>
              <a:spcBef>
                <a:spcPts val="0"/>
              </a:spcBef>
              <a:spcAft>
                <a:spcPts val="600"/>
              </a:spcAft>
              <a:buClr>
                <a:srgbClr val="5D5D5D"/>
              </a:buClr>
              <a:buSzPts val="1400"/>
            </a:pPr>
            <a:endParaRPr sz="1200" b="0" i="0" u="none" strike="noStrike" cap="none" dirty="0">
              <a:solidFill>
                <a:schemeClr val="tx1"/>
              </a:solidFill>
              <a:latin typeface="Arial"/>
              <a:ea typeface="Arial"/>
              <a:cs typeface="Arial"/>
              <a:sym typeface="Arial"/>
            </a:endParaRPr>
          </a:p>
        </p:txBody>
      </p:sp>
      <p:sp>
        <p:nvSpPr>
          <p:cNvPr id="5" name="Google Shape;281;p26">
            <a:extLst>
              <a:ext uri="{FF2B5EF4-FFF2-40B4-BE49-F238E27FC236}">
                <a16:creationId xmlns:a16="http://schemas.microsoft.com/office/drawing/2014/main" id="{B7390B08-E837-13EA-B302-0758885B833C}"/>
              </a:ext>
            </a:extLst>
          </p:cNvPr>
          <p:cNvSpPr txBox="1"/>
          <p:nvPr/>
        </p:nvSpPr>
        <p:spPr>
          <a:xfrm>
            <a:off x="3292140" y="3083346"/>
            <a:ext cx="3157800" cy="244200"/>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1500"/>
              <a:buFont typeface="Arial"/>
              <a:buNone/>
            </a:pPr>
            <a:r>
              <a:rPr lang="en-US" sz="1500" b="1" i="0" u="none" strike="noStrike" cap="none" dirty="0">
                <a:solidFill>
                  <a:schemeClr val="tx1"/>
                </a:solidFill>
                <a:latin typeface="Arial"/>
                <a:ea typeface="Arial"/>
                <a:cs typeface="Arial"/>
                <a:sym typeface="Arial"/>
              </a:rPr>
              <a:t>Courtesy Faculty (‘Other’)</a:t>
            </a:r>
            <a:endParaRPr sz="1500" b="0" i="0" u="none" strike="noStrike" cap="none" dirty="0">
              <a:solidFill>
                <a:schemeClr val="tx1"/>
              </a:solidFill>
              <a:latin typeface="Arial"/>
              <a:ea typeface="Arial"/>
              <a:cs typeface="Arial"/>
              <a:sym typeface="Arial"/>
            </a:endParaRPr>
          </a:p>
        </p:txBody>
      </p:sp>
      <p:sp>
        <p:nvSpPr>
          <p:cNvPr id="6" name="Google Shape;282;p26">
            <a:extLst>
              <a:ext uri="{FF2B5EF4-FFF2-40B4-BE49-F238E27FC236}">
                <a16:creationId xmlns:a16="http://schemas.microsoft.com/office/drawing/2014/main" id="{934203D6-CA5F-ECF7-1495-501621D8BB05}"/>
              </a:ext>
            </a:extLst>
          </p:cNvPr>
          <p:cNvSpPr txBox="1"/>
          <p:nvPr/>
        </p:nvSpPr>
        <p:spPr>
          <a:xfrm>
            <a:off x="3292140" y="3236339"/>
            <a:ext cx="2454300" cy="1354217"/>
          </a:xfrm>
          <a:prstGeom prst="rect">
            <a:avLst/>
          </a:prstGeom>
          <a:noFill/>
          <a:ln>
            <a:noFill/>
          </a:ln>
        </p:spPr>
        <p:txBody>
          <a:bodyPr spcFirstLastPara="1" wrap="square" lIns="0" tIns="88900" rIns="0" bIns="0" anchor="t" anchorCtr="0">
            <a:spAutoFit/>
          </a:bodyPr>
          <a:lstStyle/>
          <a:p>
            <a:pPr marL="355600" indent="-330200" algn="l">
              <a:spcBef>
                <a:spcPts val="1085"/>
              </a:spcBef>
              <a:buClr>
                <a:srgbClr val="5D5D5D"/>
              </a:buClr>
              <a:buSzPts val="1400"/>
              <a:buFont typeface="Arial"/>
              <a:buChar char="•"/>
            </a:pPr>
            <a:r>
              <a:rPr lang="en-US" sz="1400" b="0" i="0" u="none" strike="noStrike" cap="none" dirty="0" err="1">
                <a:solidFill>
                  <a:schemeClr val="tx1"/>
                </a:solidFill>
                <a:latin typeface="Arial"/>
                <a:ea typeface="Arial"/>
                <a:cs typeface="Arial"/>
                <a:sym typeface="Arial"/>
              </a:rPr>
              <a:t>Farnam</a:t>
            </a:r>
            <a:r>
              <a:rPr lang="en-US" sz="1400" b="0" i="0" u="none" strike="noStrike" cap="none" dirty="0">
                <a:solidFill>
                  <a:schemeClr val="tx1"/>
                </a:solidFill>
                <a:latin typeface="Arial"/>
                <a:ea typeface="Arial"/>
                <a:cs typeface="Arial"/>
                <a:sym typeface="Arial"/>
              </a:rPr>
              <a:t> </a:t>
            </a:r>
            <a:r>
              <a:rPr lang="en-US" sz="1400" b="0" i="0" u="none" strike="noStrike" cap="none" dirty="0" err="1">
                <a:solidFill>
                  <a:schemeClr val="tx1"/>
                </a:solidFill>
                <a:latin typeface="Arial"/>
                <a:ea typeface="Arial"/>
                <a:cs typeface="Arial"/>
                <a:sym typeface="Arial"/>
              </a:rPr>
              <a:t>Jahanian</a:t>
            </a:r>
            <a:endParaRPr lang="en-US" sz="1400" b="0" i="0" u="none" strike="noStrike" cap="none" dirty="0">
              <a:solidFill>
                <a:schemeClr val="tx1"/>
              </a:solidFill>
              <a:latin typeface="Arial"/>
              <a:ea typeface="Arial"/>
              <a:cs typeface="Arial"/>
              <a:sym typeface="Arial"/>
            </a:endParaRPr>
          </a:p>
          <a:p>
            <a:pPr marL="25400" marR="0" lvl="0" algn="l" rtl="0">
              <a:lnSpc>
                <a:spcPct val="100000"/>
              </a:lnSpc>
              <a:spcBef>
                <a:spcPts val="0"/>
              </a:spcBef>
              <a:spcAft>
                <a:spcPts val="0"/>
              </a:spcAft>
              <a:buClr>
                <a:srgbClr val="5D5D5D"/>
              </a:buClr>
              <a:buSzPts val="1400"/>
            </a:pPr>
            <a:endParaRPr lang="en-US" sz="1800" b="0" i="0" u="none" strike="noStrike" cap="none" dirty="0">
              <a:solidFill>
                <a:schemeClr val="tx1"/>
              </a:solidFill>
              <a:latin typeface="Arial"/>
              <a:ea typeface="Arial"/>
              <a:cs typeface="Arial"/>
              <a:sym typeface="Arial"/>
            </a:endParaRPr>
          </a:p>
          <a:p>
            <a:pPr marL="355600" marR="0" lvl="0" indent="-330200" algn="l" rtl="0">
              <a:lnSpc>
                <a:spcPct val="100000"/>
              </a:lnSpc>
              <a:spcBef>
                <a:spcPts val="0"/>
              </a:spcBef>
              <a:spcAft>
                <a:spcPts val="0"/>
              </a:spcAft>
              <a:buClr>
                <a:srgbClr val="5D5D5D"/>
              </a:buClr>
              <a:buSzPts val="1400"/>
              <a:buFont typeface="Arial"/>
              <a:buChar char="•"/>
            </a:pPr>
            <a:endParaRPr lang="en-US" sz="1800" b="0" i="0" u="none" strike="noStrike" cap="none" dirty="0">
              <a:solidFill>
                <a:schemeClr val="tx1"/>
              </a:solidFill>
              <a:latin typeface="Arial"/>
              <a:ea typeface="Arial"/>
              <a:cs typeface="Arial"/>
              <a:sym typeface="Arial"/>
            </a:endParaRPr>
          </a:p>
          <a:p>
            <a:pPr marL="25400" marR="0" lvl="0" algn="l" rtl="0">
              <a:lnSpc>
                <a:spcPct val="100000"/>
              </a:lnSpc>
              <a:spcBef>
                <a:spcPts val="600"/>
              </a:spcBef>
              <a:spcAft>
                <a:spcPts val="0"/>
              </a:spcAft>
              <a:buClr>
                <a:srgbClr val="5D5D5D"/>
              </a:buClr>
              <a:buSzPts val="1400"/>
            </a:pPr>
            <a:endParaRPr sz="1800" b="0" i="0" u="none" strike="noStrike" cap="none" dirty="0">
              <a:solidFill>
                <a:schemeClr val="tx1"/>
              </a:solidFill>
              <a:latin typeface="Arial"/>
              <a:ea typeface="Arial"/>
              <a:cs typeface="Arial"/>
              <a:sym typeface="Arial"/>
            </a:endParaRPr>
          </a:p>
        </p:txBody>
      </p:sp>
      <p:cxnSp>
        <p:nvCxnSpPr>
          <p:cNvPr id="8" name="Straight Connector 7">
            <a:extLst>
              <a:ext uri="{FF2B5EF4-FFF2-40B4-BE49-F238E27FC236}">
                <a16:creationId xmlns:a16="http://schemas.microsoft.com/office/drawing/2014/main" id="{B9E13C7C-0E9F-5815-D4A9-A05937CB2D0C}"/>
              </a:ext>
            </a:extLst>
          </p:cNvPr>
          <p:cNvCxnSpPr/>
          <p:nvPr/>
        </p:nvCxnSpPr>
        <p:spPr bwMode="auto">
          <a:xfrm>
            <a:off x="2937967" y="3083346"/>
            <a:ext cx="0" cy="3493917"/>
          </a:xfrm>
          <a:prstGeom prst="line">
            <a:avLst/>
          </a:prstGeom>
          <a:solidFill>
            <a:schemeClr val="accent1"/>
          </a:solidFill>
          <a:ln w="25400" cap="flat" cmpd="sng" algn="ctr">
            <a:solidFill>
              <a:srgbClr val="CC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a:extLst>
              <a:ext uri="{FF2B5EF4-FFF2-40B4-BE49-F238E27FC236}">
                <a16:creationId xmlns:a16="http://schemas.microsoft.com/office/drawing/2014/main" id="{28499277-4E16-4528-276A-841A62DB68EC}"/>
              </a:ext>
            </a:extLst>
          </p:cNvPr>
          <p:cNvCxnSpPr/>
          <p:nvPr/>
        </p:nvCxnSpPr>
        <p:spPr bwMode="auto">
          <a:xfrm>
            <a:off x="5905756" y="3083345"/>
            <a:ext cx="0" cy="3493917"/>
          </a:xfrm>
          <a:prstGeom prst="line">
            <a:avLst/>
          </a:prstGeom>
          <a:solidFill>
            <a:schemeClr val="accent1"/>
          </a:solidFill>
          <a:ln w="25400" cap="flat" cmpd="sng" algn="ctr">
            <a:solidFill>
              <a:srgbClr val="CC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Google Shape;280;p26">
            <a:extLst>
              <a:ext uri="{FF2B5EF4-FFF2-40B4-BE49-F238E27FC236}">
                <a16:creationId xmlns:a16="http://schemas.microsoft.com/office/drawing/2014/main" id="{B8574905-FC89-CE3A-6A73-36E757CB9CD8}"/>
              </a:ext>
            </a:extLst>
          </p:cNvPr>
          <p:cNvSpPr txBox="1"/>
          <p:nvPr/>
        </p:nvSpPr>
        <p:spPr>
          <a:xfrm>
            <a:off x="6311893" y="3367029"/>
            <a:ext cx="2932879" cy="2772600"/>
          </a:xfrm>
          <a:prstGeom prst="rect">
            <a:avLst/>
          </a:prstGeom>
          <a:noFill/>
          <a:ln>
            <a:noFill/>
          </a:ln>
        </p:spPr>
        <p:txBody>
          <a:bodyPr spcFirstLastPara="1" wrap="square" lIns="0" tIns="173975" rIns="0" bIns="0" anchor="t" anchorCtr="0">
            <a:noAutofit/>
          </a:bodyPr>
          <a:lstStyle/>
          <a:p>
            <a:pPr marL="355600" indent="-330200" algn="l">
              <a:spcBef>
                <a:spcPts val="0"/>
              </a:spcBef>
              <a:spcAft>
                <a:spcPts val="600"/>
              </a:spcAft>
              <a:buClr>
                <a:srgbClr val="5D5D5D"/>
              </a:buClr>
              <a:buSzPts val="1400"/>
              <a:buFont typeface="Arial"/>
              <a:buChar char="•"/>
            </a:pPr>
            <a:r>
              <a:rPr lang="en-US" sz="1400" dirty="0" err="1">
                <a:solidFill>
                  <a:schemeClr val="tx1"/>
                </a:solidFill>
                <a:latin typeface="Arial"/>
                <a:ea typeface="Arial"/>
                <a:cs typeface="Arial"/>
                <a:sym typeface="Arial"/>
              </a:rPr>
              <a:t>Akshitha</a:t>
            </a:r>
            <a:r>
              <a:rPr lang="en-US" sz="1400" dirty="0">
                <a:solidFill>
                  <a:schemeClr val="tx1"/>
                </a:solidFill>
                <a:latin typeface="Arial"/>
                <a:ea typeface="Arial"/>
                <a:cs typeface="Arial"/>
                <a:sym typeface="Arial"/>
              </a:rPr>
              <a:t> Sriraman</a:t>
            </a:r>
          </a:p>
          <a:p>
            <a:pPr marL="355600" marR="0" lvl="0" indent="-330200" algn="l" rtl="0">
              <a:lnSpc>
                <a:spcPct val="100000"/>
              </a:lnSpc>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Pulkit Grover </a:t>
            </a:r>
          </a:p>
          <a:p>
            <a:pPr marL="355600" marR="0" lvl="0" indent="-330200" algn="l" rtl="0">
              <a:lnSpc>
                <a:spcPct val="100000"/>
              </a:lnSpc>
              <a:spcBef>
                <a:spcPts val="0"/>
              </a:spcBef>
              <a:spcAft>
                <a:spcPts val="600"/>
              </a:spcAft>
              <a:buClr>
                <a:srgbClr val="5D5D5D"/>
              </a:buClr>
              <a:buSzPts val="1400"/>
              <a:buFont typeface="Arial"/>
              <a:buChar char="•"/>
            </a:pPr>
            <a:r>
              <a:rPr lang="en-US" sz="1400" dirty="0">
                <a:solidFill>
                  <a:schemeClr val="tx1"/>
                </a:solidFill>
                <a:latin typeface="Arial"/>
                <a:ea typeface="Arial"/>
                <a:cs typeface="Arial"/>
                <a:sym typeface="Arial"/>
              </a:rPr>
              <a:t>Kumar </a:t>
            </a:r>
            <a:r>
              <a:rPr lang="en-US" sz="1400" dirty="0" err="1">
                <a:solidFill>
                  <a:schemeClr val="tx1"/>
                </a:solidFill>
                <a:latin typeface="Arial"/>
                <a:ea typeface="Arial"/>
                <a:cs typeface="Arial"/>
                <a:sym typeface="Arial"/>
              </a:rPr>
              <a:t>Bhagavatula</a:t>
            </a:r>
            <a:r>
              <a:rPr lang="en-US" sz="1400" dirty="0">
                <a:solidFill>
                  <a:schemeClr val="tx1"/>
                </a:solidFill>
                <a:latin typeface="Arial"/>
                <a:ea typeface="Arial"/>
                <a:cs typeface="Arial"/>
                <a:sym typeface="Arial"/>
              </a:rPr>
              <a:t> </a:t>
            </a:r>
          </a:p>
          <a:p>
            <a:pPr marL="355600" marR="0" lvl="0" indent="-330200" algn="l" rtl="0">
              <a:lnSpc>
                <a:spcPct val="100000"/>
              </a:lnSpc>
              <a:spcBef>
                <a:spcPts val="0"/>
              </a:spcBef>
              <a:spcAft>
                <a:spcPts val="600"/>
              </a:spcAft>
              <a:buClr>
                <a:srgbClr val="5D5D5D"/>
              </a:buClr>
              <a:buSzPts val="1400"/>
              <a:buFont typeface="Arial"/>
              <a:buChar char="•"/>
            </a:pPr>
            <a:endParaRPr lang="en-US" sz="1400" b="0" i="0" u="none" strike="noStrike" cap="none" dirty="0">
              <a:solidFill>
                <a:schemeClr val="tx1"/>
              </a:solidFill>
              <a:latin typeface="Arial"/>
              <a:ea typeface="Arial"/>
              <a:cs typeface="Arial"/>
              <a:sym typeface="Arial"/>
            </a:endParaRPr>
          </a:p>
          <a:p>
            <a:pPr marL="355600" marR="0" lvl="0" indent="-330200" algn="l" rtl="0">
              <a:lnSpc>
                <a:spcPct val="100000"/>
              </a:lnSpc>
              <a:spcBef>
                <a:spcPts val="0"/>
              </a:spcBef>
              <a:spcAft>
                <a:spcPts val="600"/>
              </a:spcAft>
              <a:buClr>
                <a:srgbClr val="5D5D5D"/>
              </a:buClr>
              <a:buSzPts val="1400"/>
              <a:buFont typeface="Arial"/>
              <a:buChar char="•"/>
            </a:pPr>
            <a:endParaRPr lang="en-US" sz="1800" b="0" i="0" u="none" strike="noStrike" cap="none" dirty="0">
              <a:solidFill>
                <a:schemeClr val="tx1"/>
              </a:solidFill>
              <a:latin typeface="Arial"/>
              <a:ea typeface="Arial"/>
              <a:cs typeface="Arial"/>
              <a:sym typeface="Arial"/>
            </a:endParaRPr>
          </a:p>
          <a:p>
            <a:pPr marL="25400" marR="0" lvl="0" algn="l" rtl="0">
              <a:lnSpc>
                <a:spcPct val="100000"/>
              </a:lnSpc>
              <a:spcBef>
                <a:spcPts val="0"/>
              </a:spcBef>
              <a:spcAft>
                <a:spcPts val="600"/>
              </a:spcAft>
              <a:buClr>
                <a:srgbClr val="5D5D5D"/>
              </a:buClr>
              <a:buSzPts val="1400"/>
            </a:pPr>
            <a:endParaRPr sz="1200" b="0" i="0" u="none" strike="noStrike" cap="none" dirty="0">
              <a:solidFill>
                <a:schemeClr val="tx1"/>
              </a:solidFill>
              <a:latin typeface="Arial"/>
              <a:ea typeface="Arial"/>
              <a:cs typeface="Arial"/>
              <a:sym typeface="Arial"/>
            </a:endParaRPr>
          </a:p>
        </p:txBody>
      </p:sp>
      <p:sp>
        <p:nvSpPr>
          <p:cNvPr id="12" name="TextBox 11">
            <a:extLst>
              <a:ext uri="{FF2B5EF4-FFF2-40B4-BE49-F238E27FC236}">
                <a16:creationId xmlns:a16="http://schemas.microsoft.com/office/drawing/2014/main" id="{A37C3077-487E-537D-130E-910AD5A889F4}"/>
              </a:ext>
            </a:extLst>
          </p:cNvPr>
          <p:cNvSpPr txBox="1"/>
          <p:nvPr/>
        </p:nvSpPr>
        <p:spPr>
          <a:xfrm>
            <a:off x="363329" y="3043864"/>
            <a:ext cx="2081462" cy="323165"/>
          </a:xfrm>
          <a:prstGeom prst="rect">
            <a:avLst/>
          </a:prstGeom>
          <a:noFill/>
        </p:spPr>
        <p:txBody>
          <a:bodyPr wrap="square">
            <a:spAutoFit/>
          </a:bodyPr>
          <a:lstStyle/>
          <a:p>
            <a:pPr marL="12700" marR="0" lvl="0" indent="0" algn="l" defTabSz="914400" rtl="0" eaLnBrk="0" fontAlgn="base" latinLnBrk="0" hangingPunct="0">
              <a:lnSpc>
                <a:spcPct val="100000"/>
              </a:lnSpc>
              <a:spcBef>
                <a:spcPts val="0"/>
              </a:spcBef>
              <a:spcAft>
                <a:spcPts val="600"/>
              </a:spcAft>
              <a:buClr>
                <a:srgbClr val="000000"/>
              </a:buClr>
              <a:buSzPts val="1500"/>
              <a:buFont typeface="Arial"/>
              <a:buNone/>
              <a:tabLst/>
              <a:defRPr/>
            </a:pPr>
            <a:r>
              <a:rPr kumimoji="0" lang="en-US" sz="1500" b="1" i="0" u="none" strike="noStrike" kern="1200" cap="none" spc="0" normalizeH="0" baseline="0" noProof="0" dirty="0">
                <a:ln>
                  <a:noFill/>
                </a:ln>
                <a:solidFill>
                  <a:srgbClr val="000000"/>
                </a:solidFill>
                <a:effectLst/>
                <a:uLnTx/>
                <a:uFillTx/>
                <a:latin typeface="Arial"/>
                <a:ea typeface="Arial"/>
                <a:cs typeface="Arial"/>
                <a:sym typeface="Arial"/>
              </a:rPr>
              <a:t>ECE Home Faculty</a:t>
            </a:r>
            <a:endParaRPr kumimoji="0" lang="en-US" sz="15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
        <p:nvSpPr>
          <p:cNvPr id="14" name="TextBox 13">
            <a:extLst>
              <a:ext uri="{FF2B5EF4-FFF2-40B4-BE49-F238E27FC236}">
                <a16:creationId xmlns:a16="http://schemas.microsoft.com/office/drawing/2014/main" id="{0479A304-088A-AC68-3A47-91C75FA78B6F}"/>
              </a:ext>
            </a:extLst>
          </p:cNvPr>
          <p:cNvSpPr txBox="1"/>
          <p:nvPr/>
        </p:nvSpPr>
        <p:spPr>
          <a:xfrm>
            <a:off x="6017687" y="3034643"/>
            <a:ext cx="3130589" cy="323165"/>
          </a:xfrm>
          <a:prstGeom prst="rect">
            <a:avLst/>
          </a:prstGeom>
          <a:noFill/>
        </p:spPr>
        <p:txBody>
          <a:bodyPr wrap="square">
            <a:spAutoFit/>
          </a:bodyPr>
          <a:lstStyle/>
          <a:p>
            <a:pPr marL="12700" marR="0" lvl="0" indent="0" algn="ctr" defTabSz="914400" rtl="0" eaLnBrk="0" fontAlgn="base" latinLnBrk="0" hangingPunct="0">
              <a:lnSpc>
                <a:spcPct val="100000"/>
              </a:lnSpc>
              <a:spcBef>
                <a:spcPts val="0"/>
              </a:spcBef>
              <a:spcAft>
                <a:spcPts val="600"/>
              </a:spcAft>
              <a:buClr>
                <a:srgbClr val="000000"/>
              </a:buClr>
              <a:buSzPts val="1500"/>
              <a:buFont typeface="Arial"/>
              <a:buNone/>
              <a:tabLst/>
              <a:defRPr/>
            </a:pPr>
            <a:r>
              <a:rPr kumimoji="0" lang="en-US" sz="1500" b="1" i="0" u="sng" strike="noStrike" kern="1200" cap="none" spc="0" normalizeH="0" baseline="0" noProof="0" dirty="0">
                <a:ln>
                  <a:noFill/>
                </a:ln>
                <a:solidFill>
                  <a:srgbClr val="000000"/>
                </a:solidFill>
                <a:effectLst/>
                <a:uLnTx/>
                <a:uFillTx/>
                <a:latin typeface="Arial"/>
                <a:ea typeface="Arial"/>
                <a:cs typeface="Arial"/>
                <a:sym typeface="Arial"/>
              </a:rPr>
              <a:t>Limited</a:t>
            </a:r>
            <a:r>
              <a:rPr kumimoji="0" lang="en-US" sz="1500" b="1" i="0" u="none" strike="noStrike" kern="1200" cap="none" spc="0" normalizeH="0" baseline="0" noProof="0" dirty="0">
                <a:ln>
                  <a:noFill/>
                </a:ln>
                <a:solidFill>
                  <a:srgbClr val="000000"/>
                </a:solidFill>
                <a:effectLst/>
                <a:uLnTx/>
                <a:uFillTx/>
                <a:latin typeface="Arial"/>
                <a:ea typeface="Arial"/>
                <a:cs typeface="Arial"/>
                <a:sym typeface="Arial"/>
              </a:rPr>
              <a:t> Availability Faculty</a:t>
            </a:r>
            <a:endParaRPr kumimoji="0" lang="en-US" sz="1500" b="0" i="0" u="none" strike="noStrike" kern="120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80031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p:bldP spid="5" grpId="0"/>
      <p:bldP spid="6" grpId="0"/>
      <p:bldP spid="10"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44B72-BC70-D864-4DD7-0C05DEF2C9BA}"/>
              </a:ext>
            </a:extLst>
          </p:cNvPr>
          <p:cNvSpPr>
            <a:spLocks noGrp="1"/>
          </p:cNvSpPr>
          <p:nvPr>
            <p:ph type="title"/>
          </p:nvPr>
        </p:nvSpPr>
        <p:spPr/>
        <p:txBody>
          <a:bodyPr/>
          <a:lstStyle/>
          <a:p>
            <a:r>
              <a:rPr lang="en-US" u="sng"/>
              <a:t>Preliminary</a:t>
            </a:r>
            <a:r>
              <a:rPr lang="en-US"/>
              <a:t> Background papers</a:t>
            </a:r>
          </a:p>
        </p:txBody>
      </p:sp>
      <p:sp>
        <p:nvSpPr>
          <p:cNvPr id="3" name="Content Placeholder 2">
            <a:extLst>
              <a:ext uri="{FF2B5EF4-FFF2-40B4-BE49-F238E27FC236}">
                <a16:creationId xmlns:a16="http://schemas.microsoft.com/office/drawing/2014/main" id="{D54883E9-EDAC-1F4B-C191-CB69720E8277}"/>
              </a:ext>
            </a:extLst>
          </p:cNvPr>
          <p:cNvSpPr>
            <a:spLocks noGrp="1"/>
          </p:cNvSpPr>
          <p:nvPr>
            <p:ph idx="1"/>
          </p:nvPr>
        </p:nvSpPr>
        <p:spPr>
          <a:xfrm>
            <a:off x="193705" y="820396"/>
            <a:ext cx="8534400" cy="5486400"/>
          </a:xfrm>
        </p:spPr>
        <p:txBody>
          <a:bodyPr/>
          <a:lstStyle/>
          <a:p>
            <a:r>
              <a:rPr lang="en-US"/>
              <a:t>We will later discuss 3 Background papers you must provide us in </a:t>
            </a:r>
            <a:r>
              <a:rPr lang="en-US">
                <a:solidFill>
                  <a:srgbClr val="0070C0"/>
                </a:solidFill>
              </a:rPr>
              <a:t>the next Phase</a:t>
            </a:r>
          </a:p>
          <a:p>
            <a:pPr lvl="1"/>
            <a:r>
              <a:rPr lang="en-US"/>
              <a:t>See criteria for these papers later.   Be patient ...</a:t>
            </a:r>
          </a:p>
          <a:p>
            <a:endParaRPr lang="en-US"/>
          </a:p>
          <a:p>
            <a:r>
              <a:rPr lang="en-US"/>
              <a:t>However, in the </a:t>
            </a:r>
            <a:r>
              <a:rPr lang="en-US" sz="1800" b="1" i="1">
                <a:solidFill>
                  <a:schemeClr val="tx1"/>
                </a:solidFill>
                <a:latin typeface="+mj-lt"/>
              </a:rPr>
              <a:t>Qual declaration</a:t>
            </a:r>
            <a:r>
              <a:rPr lang="en-US" sz="1800">
                <a:solidFill>
                  <a:schemeClr val="tx1"/>
                </a:solidFill>
                <a:latin typeface="+mj-lt"/>
              </a:rPr>
              <a:t> phase also, you must provide us</a:t>
            </a:r>
          </a:p>
          <a:p>
            <a:pPr marL="0" indent="0">
              <a:buNone/>
            </a:pPr>
            <a:r>
              <a:rPr lang="en-US">
                <a:latin typeface="+mj-lt"/>
              </a:rPr>
              <a:t>	with a </a:t>
            </a:r>
            <a:r>
              <a:rPr lang="en-US" u="sng">
                <a:latin typeface="+mj-lt"/>
              </a:rPr>
              <a:t>preliminary</a:t>
            </a:r>
            <a:r>
              <a:rPr lang="en-US">
                <a:latin typeface="+mj-lt"/>
              </a:rPr>
              <a:t> choice of these 3 Background papers</a:t>
            </a:r>
          </a:p>
          <a:p>
            <a:pPr marL="0" indent="0">
              <a:buNone/>
            </a:pPr>
            <a:endParaRPr lang="en-US" sz="1800">
              <a:solidFill>
                <a:schemeClr val="tx1"/>
              </a:solidFill>
              <a:latin typeface="+mj-lt"/>
            </a:endParaRPr>
          </a:p>
          <a:p>
            <a:r>
              <a:rPr lang="en-US">
                <a:latin typeface="+mj-lt"/>
              </a:rPr>
              <a:t>This will give the GSC a better idea of your proposed topic,</a:t>
            </a:r>
          </a:p>
          <a:p>
            <a:pPr marL="0" indent="0">
              <a:buNone/>
            </a:pPr>
            <a:r>
              <a:rPr lang="en-US" sz="1800">
                <a:solidFill>
                  <a:schemeClr val="tx1"/>
                </a:solidFill>
                <a:latin typeface="+mj-lt"/>
              </a:rPr>
              <a:t>	so </a:t>
            </a:r>
            <a:r>
              <a:rPr lang="en-US">
                <a:latin typeface="+mj-lt"/>
              </a:rPr>
              <a:t>it can check that your Ranked list of faculty makes sense</a:t>
            </a:r>
          </a:p>
          <a:p>
            <a:pPr marL="0" indent="0">
              <a:buNone/>
            </a:pPr>
            <a:endParaRPr lang="en-US" sz="1800">
              <a:solidFill>
                <a:schemeClr val="tx1"/>
              </a:solidFill>
              <a:latin typeface="+mj-lt"/>
            </a:endParaRPr>
          </a:p>
          <a:p>
            <a:r>
              <a:rPr lang="en-US">
                <a:latin typeface="+mj-lt"/>
              </a:rPr>
              <a:t>You ARE allowed to change this choice of 3 papers when you reach the </a:t>
            </a:r>
            <a:r>
              <a:rPr lang="en-US">
                <a:solidFill>
                  <a:srgbClr val="0070C0"/>
                </a:solidFill>
                <a:latin typeface="+mj-lt"/>
              </a:rPr>
              <a:t>next Phase</a:t>
            </a:r>
          </a:p>
          <a:p>
            <a:endParaRPr lang="en-US" sz="1800">
              <a:solidFill>
                <a:schemeClr val="tx1"/>
              </a:solidFill>
              <a:latin typeface="+mj-lt"/>
            </a:endParaRPr>
          </a:p>
          <a:p>
            <a:r>
              <a:rPr lang="en-US" sz="1800" u="sng">
                <a:solidFill>
                  <a:schemeClr val="tx1"/>
                </a:solidFill>
                <a:latin typeface="+mj-lt"/>
              </a:rPr>
              <a:t>Caution</a:t>
            </a:r>
            <a:r>
              <a:rPr lang="en-US" sz="1800">
                <a:solidFill>
                  <a:schemeClr val="tx1"/>
                </a:solidFill>
                <a:latin typeface="+mj-lt"/>
              </a:rPr>
              <a:t>:     E</a:t>
            </a:r>
            <a:r>
              <a:rPr lang="en-US"/>
              <a:t>ven if you change these papers in the next phase, </a:t>
            </a:r>
            <a:r>
              <a:rPr lang="en-US" sz="1800">
                <a:solidFill>
                  <a:schemeClr val="tx1"/>
                </a:solidFill>
                <a:latin typeface="+mj-lt"/>
              </a:rPr>
              <a:t>the Exam committee assigned to you </a:t>
            </a:r>
            <a:r>
              <a:rPr lang="en-US" sz="1800" u="sng">
                <a:solidFill>
                  <a:schemeClr val="tx1"/>
                </a:solidFill>
                <a:latin typeface="+mj-lt"/>
              </a:rPr>
              <a:t>cannot</a:t>
            </a:r>
            <a:r>
              <a:rPr lang="en-US" sz="1800">
                <a:solidFill>
                  <a:schemeClr val="tx1"/>
                </a:solidFill>
                <a:latin typeface="+mj-lt"/>
              </a:rPr>
              <a:t> be changed</a:t>
            </a:r>
          </a:p>
        </p:txBody>
      </p:sp>
      <p:sp>
        <p:nvSpPr>
          <p:cNvPr id="4" name="TextBox 3">
            <a:extLst>
              <a:ext uri="{FF2B5EF4-FFF2-40B4-BE49-F238E27FC236}">
                <a16:creationId xmlns:a16="http://schemas.microsoft.com/office/drawing/2014/main" id="{A410C25E-1F3D-9EC5-0174-4687E09CEFC6}"/>
              </a:ext>
            </a:extLst>
          </p:cNvPr>
          <p:cNvSpPr txBox="1"/>
          <p:nvPr/>
        </p:nvSpPr>
        <p:spPr>
          <a:xfrm>
            <a:off x="6850843" y="1366117"/>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b="1" i="1">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
        <p:nvSpPr>
          <p:cNvPr id="5" name="Rectangle 4">
            <a:extLst>
              <a:ext uri="{FF2B5EF4-FFF2-40B4-BE49-F238E27FC236}">
                <a16:creationId xmlns:a16="http://schemas.microsoft.com/office/drawing/2014/main" id="{A7FF2751-4DB2-61C0-BFE9-90F93A679403}"/>
              </a:ext>
            </a:extLst>
          </p:cNvPr>
          <p:cNvSpPr/>
          <p:nvPr/>
        </p:nvSpPr>
        <p:spPr bwMode="auto">
          <a:xfrm>
            <a:off x="7033189" y="1880075"/>
            <a:ext cx="2042445" cy="658026"/>
          </a:xfrm>
          <a:prstGeom prst="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Rectangle 5">
            <a:extLst>
              <a:ext uri="{FF2B5EF4-FFF2-40B4-BE49-F238E27FC236}">
                <a16:creationId xmlns:a16="http://schemas.microsoft.com/office/drawing/2014/main" id="{192546D3-926B-6DE9-2798-11F0C6BB3A9C}"/>
              </a:ext>
            </a:extLst>
          </p:cNvPr>
          <p:cNvSpPr/>
          <p:nvPr/>
        </p:nvSpPr>
        <p:spPr bwMode="auto">
          <a:xfrm>
            <a:off x="6934520" y="1415879"/>
            <a:ext cx="2042445" cy="332711"/>
          </a:xfrm>
          <a:prstGeom prst="rect">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1" u="none" strike="noStrike" cap="none" normalizeH="0" baseline="0" dirty="0">
              <a:ln>
                <a:noFill/>
              </a:ln>
              <a:solidFill>
                <a:srgbClr val="CC0000"/>
              </a:solidFill>
              <a:effectLst/>
              <a:latin typeface="Arial" charset="0"/>
              <a:ea typeface="MS PGothic" pitchFamily="34" charset="-128"/>
            </a:endParaRPr>
          </a:p>
        </p:txBody>
      </p:sp>
    </p:spTree>
    <p:extLst>
      <p:ext uri="{BB962C8B-B14F-4D97-AF65-F5344CB8AC3E}">
        <p14:creationId xmlns:p14="http://schemas.microsoft.com/office/powerpoint/2010/main" val="8062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5"/>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animBg="1"/>
      <p:bldP spid="5"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527C-DB99-8DFF-8298-E7BAF95010D9}"/>
              </a:ext>
            </a:extLst>
          </p:cNvPr>
          <p:cNvSpPr>
            <a:spLocks noGrp="1"/>
          </p:cNvSpPr>
          <p:nvPr>
            <p:ph type="title"/>
          </p:nvPr>
        </p:nvSpPr>
        <p:spPr/>
        <p:txBody>
          <a:bodyPr/>
          <a:lstStyle/>
          <a:p>
            <a:r>
              <a:rPr lang="en-US"/>
              <a:t>Qual timeline policy</a:t>
            </a:r>
          </a:p>
        </p:txBody>
      </p:sp>
      <p:sp>
        <p:nvSpPr>
          <p:cNvPr id="3" name="Content Placeholder 2">
            <a:extLst>
              <a:ext uri="{FF2B5EF4-FFF2-40B4-BE49-F238E27FC236}">
                <a16:creationId xmlns:a16="http://schemas.microsoft.com/office/drawing/2014/main" id="{DB0BC23C-4339-3CCF-DE47-11E10A2DF209}"/>
              </a:ext>
            </a:extLst>
          </p:cNvPr>
          <p:cNvSpPr>
            <a:spLocks noGrp="1"/>
          </p:cNvSpPr>
          <p:nvPr>
            <p:ph idx="1"/>
          </p:nvPr>
        </p:nvSpPr>
        <p:spPr/>
        <p:txBody>
          <a:bodyPr/>
          <a:lstStyle/>
          <a:p>
            <a:r>
              <a:rPr lang="en-US" dirty="0"/>
              <a:t>Must ATTEMPT the Qual by 4th academic semester (or earlier)</a:t>
            </a:r>
          </a:p>
          <a:p>
            <a:endParaRPr lang="en-US" dirty="0"/>
          </a:p>
          <a:p>
            <a:r>
              <a:rPr lang="en-US" dirty="0"/>
              <a:t>Must PASS the Qual by 5th academic semester</a:t>
            </a:r>
          </a:p>
          <a:p>
            <a:pPr lvl="1"/>
            <a:r>
              <a:rPr lang="en-US" dirty="0"/>
              <a:t>GSC Petition needed if this needs to be postponed for unusual reasons</a:t>
            </a:r>
          </a:p>
          <a:p>
            <a:endParaRPr lang="en-US" dirty="0"/>
          </a:p>
          <a:p>
            <a:r>
              <a:rPr lang="en-US" dirty="0"/>
              <a:t>Second FAIL will require student to exit Ph.D. program</a:t>
            </a:r>
          </a:p>
          <a:p>
            <a:pPr lvl="1"/>
            <a:r>
              <a:rPr lang="en-US" dirty="0"/>
              <a:t>Perhaps by transitioning to M.S. program</a:t>
            </a:r>
          </a:p>
          <a:p>
            <a:endParaRPr lang="en-US" dirty="0"/>
          </a:p>
          <a:p>
            <a:r>
              <a:rPr lang="en-US" dirty="0"/>
              <a:t>Typical pass rates:    80% first attempt;   95% by second attempt</a:t>
            </a:r>
          </a:p>
          <a:p>
            <a:endParaRPr lang="en-US" dirty="0"/>
          </a:p>
        </p:txBody>
      </p:sp>
      <p:sp>
        <p:nvSpPr>
          <p:cNvPr id="5" name="TextBox 4">
            <a:extLst>
              <a:ext uri="{FF2B5EF4-FFF2-40B4-BE49-F238E27FC236}">
                <a16:creationId xmlns:a16="http://schemas.microsoft.com/office/drawing/2014/main" id="{FB54ADA9-3F63-419C-29B1-53BD42415816}"/>
              </a:ext>
            </a:extLst>
          </p:cNvPr>
          <p:cNvSpPr txBox="1"/>
          <p:nvPr/>
        </p:nvSpPr>
        <p:spPr>
          <a:xfrm>
            <a:off x="-190774" y="5708068"/>
            <a:ext cx="9334774" cy="400110"/>
          </a:xfrm>
          <a:prstGeom prst="rect">
            <a:avLst/>
          </a:prstGeom>
          <a:noFill/>
        </p:spPr>
        <p:txBody>
          <a:bodyPr wrap="square">
            <a:spAutoFit/>
          </a:bodyPr>
          <a:lstStyle/>
          <a:p>
            <a:r>
              <a:rPr lang="en-US">
                <a:latin typeface="Calibri" panose="020F0502020204030204" pitchFamily="34" charset="0"/>
                <a:cs typeface="Calibri" panose="020F0502020204030204" pitchFamily="34" charset="0"/>
              </a:rPr>
              <a:t>https://www.ece.cmu.edu/academics/phd-ece/qualifying-exam.html</a:t>
            </a:r>
          </a:p>
        </p:txBody>
      </p:sp>
    </p:spTree>
    <p:extLst>
      <p:ext uri="{BB962C8B-B14F-4D97-AF65-F5344CB8AC3E}">
        <p14:creationId xmlns:p14="http://schemas.microsoft.com/office/powerpoint/2010/main" val="232668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a:xfrm>
            <a:off x="566871" y="2971800"/>
            <a:ext cx="7772400" cy="1362075"/>
          </a:xfrm>
        </p:spPr>
        <p:txBody>
          <a:bodyPr/>
          <a:lstStyle/>
          <a:p>
            <a:r>
              <a:rPr lang="en-US"/>
              <a:t>Review and</a:t>
            </a:r>
            <a:br>
              <a:rPr lang="en-US"/>
            </a:br>
            <a:r>
              <a:rPr lang="en-US"/>
              <a:t>Background papers</a:t>
            </a:r>
          </a:p>
        </p:txBody>
      </p:sp>
      <p:sp>
        <p:nvSpPr>
          <p:cNvPr id="3" name="TextBox 2">
            <a:extLst>
              <a:ext uri="{FF2B5EF4-FFF2-40B4-BE49-F238E27FC236}">
                <a16:creationId xmlns:a16="http://schemas.microsoft.com/office/drawing/2014/main" id="{2FA22D8E-9A0A-5635-1D1B-73FB91F7458B}"/>
              </a:ext>
            </a:extLst>
          </p:cNvPr>
          <p:cNvSpPr txBox="1"/>
          <p:nvPr/>
        </p:nvSpPr>
        <p:spPr>
          <a:xfrm>
            <a:off x="6560286" y="184468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b="1" i="1">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4" name="Group 3">
            <a:extLst>
              <a:ext uri="{FF2B5EF4-FFF2-40B4-BE49-F238E27FC236}">
                <a16:creationId xmlns:a16="http://schemas.microsoft.com/office/drawing/2014/main" id="{B9AEC1D8-E400-BEF9-FD03-742BC887BEFE}"/>
              </a:ext>
            </a:extLst>
          </p:cNvPr>
          <p:cNvGrpSpPr/>
          <p:nvPr/>
        </p:nvGrpSpPr>
        <p:grpSpPr>
          <a:xfrm>
            <a:off x="6567413" y="1419275"/>
            <a:ext cx="2230083" cy="427599"/>
            <a:chOff x="6815241" y="940711"/>
            <a:chExt cx="2230083" cy="427599"/>
          </a:xfrm>
        </p:grpSpPr>
        <p:sp>
          <p:nvSpPr>
            <p:cNvPr id="5" name="Rectangle 4">
              <a:extLst>
                <a:ext uri="{FF2B5EF4-FFF2-40B4-BE49-F238E27FC236}">
                  <a16:creationId xmlns:a16="http://schemas.microsoft.com/office/drawing/2014/main" id="{942B4118-D77A-8629-0154-C611383BCDD5}"/>
                </a:ext>
              </a:extLst>
            </p:cNvPr>
            <p:cNvSpPr/>
            <p:nvPr/>
          </p:nvSpPr>
          <p:spPr bwMode="auto">
            <a:xfrm>
              <a:off x="6815241" y="940713"/>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8730443E-1BE5-8E2F-7190-3702BE796EC6}"/>
                </a:ext>
              </a:extLst>
            </p:cNvPr>
            <p:cNvSpPr txBox="1"/>
            <p:nvPr/>
          </p:nvSpPr>
          <p:spPr>
            <a:xfrm>
              <a:off x="7166127" y="940711"/>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p:sp>
        <p:nvSpPr>
          <p:cNvPr id="8" name="TextBox 7">
            <a:extLst>
              <a:ext uri="{FF2B5EF4-FFF2-40B4-BE49-F238E27FC236}">
                <a16:creationId xmlns:a16="http://schemas.microsoft.com/office/drawing/2014/main" id="{AEC591EF-84FA-144D-5AE7-6539EF48F50D}"/>
              </a:ext>
            </a:extLst>
          </p:cNvPr>
          <p:cNvSpPr txBox="1"/>
          <p:nvPr/>
        </p:nvSpPr>
        <p:spPr>
          <a:xfrm>
            <a:off x="2115127" y="3970162"/>
            <a:ext cx="4581236" cy="400110"/>
          </a:xfrm>
          <a:prstGeom prst="rect">
            <a:avLst/>
          </a:prstGeom>
          <a:noFill/>
        </p:spPr>
        <p:txBody>
          <a:bodyPr wrap="square">
            <a:spAutoFit/>
          </a:bodyPr>
          <a:lstStyle/>
          <a:p>
            <a:r>
              <a:rPr lang="en-US" dirty="0"/>
              <a:t>March 17</a:t>
            </a:r>
            <a:r>
              <a:rPr lang="en-US" baseline="30000" dirty="0"/>
              <a:t>th</a:t>
            </a:r>
            <a:r>
              <a:rPr lang="en-US" dirty="0"/>
              <a:t> </a:t>
            </a:r>
          </a:p>
        </p:txBody>
      </p:sp>
    </p:spTree>
    <p:extLst>
      <p:ext uri="{BB962C8B-B14F-4D97-AF65-F5344CB8AC3E}">
        <p14:creationId xmlns:p14="http://schemas.microsoft.com/office/powerpoint/2010/main" val="66111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9A47-9B36-FDF8-B5B2-02E794291434}"/>
              </a:ext>
            </a:extLst>
          </p:cNvPr>
          <p:cNvSpPr>
            <a:spLocks noGrp="1"/>
          </p:cNvSpPr>
          <p:nvPr>
            <p:ph type="title"/>
          </p:nvPr>
        </p:nvSpPr>
        <p:spPr/>
        <p:txBody>
          <a:bodyPr/>
          <a:lstStyle/>
          <a:p>
            <a:r>
              <a:rPr lang="en-US"/>
              <a:t>Review and Background papers</a:t>
            </a:r>
          </a:p>
        </p:txBody>
      </p:sp>
      <p:sp>
        <p:nvSpPr>
          <p:cNvPr id="3" name="Content Placeholder 2">
            <a:extLst>
              <a:ext uri="{FF2B5EF4-FFF2-40B4-BE49-F238E27FC236}">
                <a16:creationId xmlns:a16="http://schemas.microsoft.com/office/drawing/2014/main" id="{1E9009A5-4B73-4EC3-278B-EDFB986EC3CB}"/>
              </a:ext>
            </a:extLst>
          </p:cNvPr>
          <p:cNvSpPr>
            <a:spLocks noGrp="1"/>
          </p:cNvSpPr>
          <p:nvPr>
            <p:ph idx="1"/>
          </p:nvPr>
        </p:nvSpPr>
        <p:spPr>
          <a:xfrm>
            <a:off x="131240" y="766293"/>
            <a:ext cx="9072581" cy="5486400"/>
          </a:xfrm>
        </p:spPr>
        <p:txBody>
          <a:bodyPr/>
          <a:lstStyle/>
          <a:p>
            <a:r>
              <a:rPr lang="en-US"/>
              <a:t>In this phase, you will submit </a:t>
            </a:r>
          </a:p>
          <a:p>
            <a:endParaRPr lang="en-US"/>
          </a:p>
          <a:p>
            <a:pPr>
              <a:buFont typeface="+mj-lt"/>
              <a:buAutoNum type="arabicPeriod"/>
            </a:pPr>
            <a:r>
              <a:rPr lang="en-US"/>
              <a:t>A Review paper and </a:t>
            </a:r>
          </a:p>
          <a:p>
            <a:pPr>
              <a:buFont typeface="+mj-lt"/>
              <a:buAutoNum type="arabicPeriod"/>
            </a:pPr>
            <a:endParaRPr lang="en-US"/>
          </a:p>
          <a:p>
            <a:pPr>
              <a:buFont typeface="+mj-lt"/>
              <a:buAutoNum type="arabicPeriod"/>
            </a:pPr>
            <a:r>
              <a:rPr lang="en-US"/>
              <a:t>Three [3] </a:t>
            </a:r>
            <a:r>
              <a:rPr lang="en-US" u="sng"/>
              <a:t>final</a:t>
            </a:r>
            <a:r>
              <a:rPr lang="en-US"/>
              <a:t> technical Background papers of your choice</a:t>
            </a:r>
          </a:p>
          <a:p>
            <a:pPr>
              <a:buFont typeface="+mj-lt"/>
              <a:buAutoNum type="arabicPeriod"/>
            </a:pPr>
            <a:endParaRPr lang="en-US"/>
          </a:p>
          <a:p>
            <a:r>
              <a:rPr lang="en-US"/>
              <a:t>The 3 Background papers here may be the </a:t>
            </a:r>
            <a:r>
              <a:rPr lang="en-US" u="sng"/>
              <a:t>same</a:t>
            </a:r>
            <a:r>
              <a:rPr lang="en-US"/>
              <a:t> as the ones </a:t>
            </a:r>
          </a:p>
          <a:p>
            <a:pPr marL="0" indent="0">
              <a:buNone/>
            </a:pPr>
            <a:r>
              <a:rPr lang="en-US"/>
              <a:t>	submitted during Qual declaration (typical case)</a:t>
            </a:r>
          </a:p>
          <a:p>
            <a:r>
              <a:rPr lang="en-US"/>
              <a:t>Or, they may be completely </a:t>
            </a:r>
            <a:r>
              <a:rPr lang="en-US" u="sng"/>
              <a:t>different</a:t>
            </a:r>
          </a:p>
          <a:p>
            <a:endParaRPr lang="en-US"/>
          </a:p>
          <a:p>
            <a:r>
              <a:rPr lang="en-US"/>
              <a:t>However, changing Background papers now will not change your assigned Exam committee</a:t>
            </a:r>
          </a:p>
          <a:p>
            <a:pPr lvl="1"/>
            <a:r>
              <a:rPr lang="en-US"/>
              <a:t>So, choose the papers carefully in the Qual declaration phase itself, if this bothers you</a:t>
            </a:r>
          </a:p>
          <a:p>
            <a:pPr>
              <a:buFont typeface="+mj-lt"/>
              <a:buAutoNum type="arabicPeriod" startAt="2"/>
            </a:pPr>
            <a:endParaRPr lang="en-US"/>
          </a:p>
        </p:txBody>
      </p:sp>
      <p:sp>
        <p:nvSpPr>
          <p:cNvPr id="6" name="TextBox 5">
            <a:extLst>
              <a:ext uri="{FF2B5EF4-FFF2-40B4-BE49-F238E27FC236}">
                <a16:creationId xmlns:a16="http://schemas.microsoft.com/office/drawing/2014/main" id="{8D77D30F-3AD9-7B0F-F9C1-2B8B138E2313}"/>
              </a:ext>
            </a:extLst>
          </p:cNvPr>
          <p:cNvSpPr txBox="1"/>
          <p:nvPr/>
        </p:nvSpPr>
        <p:spPr>
          <a:xfrm>
            <a:off x="6771962" y="1232678"/>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b="1" i="1">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Tree>
    <p:extLst>
      <p:ext uri="{BB962C8B-B14F-4D97-AF65-F5344CB8AC3E}">
        <p14:creationId xmlns:p14="http://schemas.microsoft.com/office/powerpoint/2010/main" val="220507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9A47-9B36-FDF8-B5B2-02E794291434}"/>
              </a:ext>
            </a:extLst>
          </p:cNvPr>
          <p:cNvSpPr>
            <a:spLocks noGrp="1"/>
          </p:cNvSpPr>
          <p:nvPr>
            <p:ph type="title"/>
          </p:nvPr>
        </p:nvSpPr>
        <p:spPr/>
        <p:txBody>
          <a:bodyPr/>
          <a:lstStyle/>
          <a:p>
            <a:r>
              <a:rPr lang="en-US"/>
              <a:t>Review and Background papers</a:t>
            </a:r>
          </a:p>
        </p:txBody>
      </p:sp>
      <p:sp>
        <p:nvSpPr>
          <p:cNvPr id="3" name="Content Placeholder 2">
            <a:extLst>
              <a:ext uri="{FF2B5EF4-FFF2-40B4-BE49-F238E27FC236}">
                <a16:creationId xmlns:a16="http://schemas.microsoft.com/office/drawing/2014/main" id="{1E9009A5-4B73-4EC3-278B-EDFB986EC3CB}"/>
              </a:ext>
            </a:extLst>
          </p:cNvPr>
          <p:cNvSpPr>
            <a:spLocks noGrp="1"/>
          </p:cNvSpPr>
          <p:nvPr>
            <p:ph idx="1"/>
          </p:nvPr>
        </p:nvSpPr>
        <p:spPr>
          <a:xfrm>
            <a:off x="285065" y="638107"/>
            <a:ext cx="8534400" cy="5486400"/>
          </a:xfrm>
        </p:spPr>
        <p:txBody>
          <a:bodyPr/>
          <a:lstStyle/>
          <a:p>
            <a:r>
              <a:rPr lang="en-US"/>
              <a:t>Let’s discuss the 3 technical Background papers first.   Of these,</a:t>
            </a:r>
          </a:p>
          <a:p>
            <a:endParaRPr lang="en-US"/>
          </a:p>
          <a:p>
            <a:pPr>
              <a:buFont typeface="+mj-lt"/>
              <a:buAutoNum type="arabicPeriod"/>
            </a:pPr>
            <a:r>
              <a:rPr lang="en-US" u="sng"/>
              <a:t>At least</a:t>
            </a:r>
            <a:r>
              <a:rPr lang="en-US"/>
              <a:t> one paper’s co-authors must all be outside CMU </a:t>
            </a:r>
          </a:p>
          <a:p>
            <a:pPr marL="0" indent="0">
              <a:buNone/>
            </a:pPr>
            <a:r>
              <a:rPr lang="en-US"/>
              <a:t>	(i.e., no CMU affiliation listed anywhere on paper)</a:t>
            </a:r>
          </a:p>
          <a:p>
            <a:pPr lvl="1"/>
            <a:r>
              <a:rPr lang="en-US"/>
              <a:t>To ensure some diversity of thought</a:t>
            </a:r>
          </a:p>
          <a:p>
            <a:pPr lvl="1"/>
            <a:endParaRPr lang="en-US"/>
          </a:p>
          <a:p>
            <a:pPr>
              <a:buFont typeface="+mj-lt"/>
              <a:buAutoNum type="arabicPeriod" startAt="2"/>
            </a:pPr>
            <a:r>
              <a:rPr lang="en-US" u="sng"/>
              <a:t>At most</a:t>
            </a:r>
            <a:r>
              <a:rPr lang="en-US"/>
              <a:t> one paper can have you (the student) as co-author</a:t>
            </a:r>
          </a:p>
          <a:p>
            <a:pPr lvl="1"/>
            <a:r>
              <a:rPr lang="en-US"/>
              <a:t>To show you can read papers from others also</a:t>
            </a:r>
          </a:p>
          <a:p>
            <a:pPr lvl="1"/>
            <a:endParaRPr lang="en-US"/>
          </a:p>
          <a:p>
            <a:pPr>
              <a:buFont typeface="+mj-lt"/>
              <a:buAutoNum type="arabicPeriod" startAt="2"/>
            </a:pPr>
            <a:r>
              <a:rPr lang="en-US" u="sng"/>
              <a:t>At least</a:t>
            </a:r>
            <a:r>
              <a:rPr lang="en-US"/>
              <a:t> one paper should have been published within the last 10 years</a:t>
            </a:r>
          </a:p>
          <a:p>
            <a:pPr lvl="1"/>
            <a:r>
              <a:rPr lang="en-US"/>
              <a:t>To show recency of topic,   not ‘text-book’ type topic</a:t>
            </a:r>
          </a:p>
          <a:p>
            <a:pPr>
              <a:buFont typeface="+mj-lt"/>
              <a:buAutoNum type="arabicPeriod" startAt="2"/>
            </a:pPr>
            <a:endParaRPr lang="en-US"/>
          </a:p>
          <a:p>
            <a:pPr>
              <a:buFont typeface="+mj-lt"/>
              <a:buAutoNum type="arabicPeriod" startAt="2"/>
            </a:pPr>
            <a:r>
              <a:rPr lang="en-US"/>
              <a:t>Total length, counting all 3 papers, including references, should not exceed 50 pages</a:t>
            </a:r>
          </a:p>
          <a:p>
            <a:pPr>
              <a:buFont typeface="+mj-lt"/>
              <a:buAutoNum type="arabicPeriod" startAt="2"/>
            </a:pPr>
            <a:endParaRPr lang="en-US"/>
          </a:p>
          <a:p>
            <a:pPr>
              <a:buFont typeface="+mj-lt"/>
              <a:buAutoNum type="arabicPeriod" startAt="2"/>
            </a:pPr>
            <a:endParaRPr lang="en-US"/>
          </a:p>
          <a:p>
            <a:pPr>
              <a:buFont typeface="+mj-lt"/>
              <a:buAutoNum type="arabicPeriod" startAt="2"/>
            </a:pPr>
            <a:endParaRPr lang="en-US"/>
          </a:p>
        </p:txBody>
      </p:sp>
      <p:sp>
        <p:nvSpPr>
          <p:cNvPr id="5" name="TextBox 4">
            <a:extLst>
              <a:ext uri="{FF2B5EF4-FFF2-40B4-BE49-F238E27FC236}">
                <a16:creationId xmlns:a16="http://schemas.microsoft.com/office/drawing/2014/main" id="{21F40B8F-8BA3-A5CC-BFA8-F52DE69D0389}"/>
              </a:ext>
            </a:extLst>
          </p:cNvPr>
          <p:cNvSpPr txBox="1"/>
          <p:nvPr/>
        </p:nvSpPr>
        <p:spPr>
          <a:xfrm>
            <a:off x="644624" y="6033666"/>
            <a:ext cx="8019091" cy="400110"/>
          </a:xfrm>
          <a:prstGeom prst="rect">
            <a:avLst/>
          </a:prstGeom>
          <a:noFill/>
        </p:spPr>
        <p:txBody>
          <a:bodyPr wrap="square">
            <a:spAutoFit/>
          </a:bodyPr>
          <a:lstStyle/>
          <a:p>
            <a:pPr marL="12700" marR="0" lvl="0" indent="0" algn="l" rtl="0">
              <a:lnSpc>
                <a:spcPct val="100000"/>
              </a:lnSpc>
              <a:spcBef>
                <a:spcPts val="0"/>
              </a:spcBef>
              <a:spcAft>
                <a:spcPts val="0"/>
              </a:spcAft>
              <a:buClr>
                <a:srgbClr val="000000"/>
              </a:buClr>
              <a:buSzPts val="2100"/>
              <a:buFont typeface="Arial"/>
              <a:buNone/>
            </a:pPr>
            <a:r>
              <a:rPr lang="en-US" sz="2000" b="0" i="1" u="none" strike="noStrike" cap="none">
                <a:solidFill>
                  <a:srgbClr val="FF0000"/>
                </a:solidFill>
                <a:latin typeface="Arial"/>
                <a:ea typeface="Arial"/>
                <a:cs typeface="Arial"/>
                <a:sym typeface="Arial"/>
              </a:rPr>
              <a:t>NOTE:   Qual portal will not allow submissions exceeding 50 pages</a:t>
            </a:r>
            <a:endParaRPr lang="en-US" sz="2000" b="0" i="0" u="none" strike="noStrike" cap="none">
              <a:solidFill>
                <a:srgbClr val="000000"/>
              </a:solidFill>
              <a:latin typeface="Arial"/>
              <a:ea typeface="Arial"/>
              <a:cs typeface="Arial"/>
              <a:sym typeface="Arial"/>
            </a:endParaRPr>
          </a:p>
        </p:txBody>
      </p:sp>
      <p:sp>
        <p:nvSpPr>
          <p:cNvPr id="6" name="TextBox 5">
            <a:extLst>
              <a:ext uri="{FF2B5EF4-FFF2-40B4-BE49-F238E27FC236}">
                <a16:creationId xmlns:a16="http://schemas.microsoft.com/office/drawing/2014/main" id="{8D77D30F-3AD9-7B0F-F9C1-2B8B138E2313}"/>
              </a:ext>
            </a:extLst>
          </p:cNvPr>
          <p:cNvSpPr txBox="1"/>
          <p:nvPr/>
        </p:nvSpPr>
        <p:spPr>
          <a:xfrm>
            <a:off x="6806145" y="993396"/>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b="1" i="1">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Tree>
    <p:extLst>
      <p:ext uri="{BB962C8B-B14F-4D97-AF65-F5344CB8AC3E}">
        <p14:creationId xmlns:p14="http://schemas.microsoft.com/office/powerpoint/2010/main" val="181792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D4879-DC5B-A158-1B97-B84A818644AE}"/>
              </a:ext>
            </a:extLst>
          </p:cNvPr>
          <p:cNvSpPr>
            <a:spLocks noGrp="1"/>
          </p:cNvSpPr>
          <p:nvPr>
            <p:ph type="title"/>
          </p:nvPr>
        </p:nvSpPr>
        <p:spPr/>
        <p:txBody>
          <a:bodyPr/>
          <a:lstStyle/>
          <a:p>
            <a:r>
              <a:rPr lang="en-US"/>
              <a:t>Background papers:    Purpose</a:t>
            </a:r>
          </a:p>
        </p:txBody>
      </p:sp>
      <p:sp>
        <p:nvSpPr>
          <p:cNvPr id="3" name="Content Placeholder 2">
            <a:extLst>
              <a:ext uri="{FF2B5EF4-FFF2-40B4-BE49-F238E27FC236}">
                <a16:creationId xmlns:a16="http://schemas.microsoft.com/office/drawing/2014/main" id="{E728F71B-1968-9760-0239-754A82F82E25}"/>
              </a:ext>
            </a:extLst>
          </p:cNvPr>
          <p:cNvSpPr>
            <a:spLocks noGrp="1"/>
          </p:cNvSpPr>
          <p:nvPr>
            <p:ph idx="1"/>
          </p:nvPr>
        </p:nvSpPr>
        <p:spPr>
          <a:xfrm>
            <a:off x="250881" y="626979"/>
            <a:ext cx="8740524" cy="5486400"/>
          </a:xfrm>
        </p:spPr>
        <p:txBody>
          <a:bodyPr/>
          <a:lstStyle/>
          <a:p>
            <a:r>
              <a:rPr lang="en-US"/>
              <a:t>The 3 Background papers </a:t>
            </a:r>
            <a:r>
              <a:rPr lang="en-US" u="sng"/>
              <a:t>set boundaries</a:t>
            </a:r>
            <a:r>
              <a:rPr lang="en-US"/>
              <a:t> of what </a:t>
            </a:r>
            <a:r>
              <a:rPr lang="en-US" u="sng"/>
              <a:t>you</a:t>
            </a:r>
            <a:r>
              <a:rPr lang="en-US"/>
              <a:t> think is acceptable for Exam Q&amp;A</a:t>
            </a:r>
          </a:p>
          <a:p>
            <a:endParaRPr lang="en-US"/>
          </a:p>
          <a:p>
            <a:r>
              <a:rPr lang="en-US"/>
              <a:t>So, you ARE expected to know </a:t>
            </a:r>
            <a:r>
              <a:rPr lang="en-US" u="sng"/>
              <a:t>all the details</a:t>
            </a:r>
            <a:r>
              <a:rPr lang="en-US"/>
              <a:t> of what these 3 papers are talking about </a:t>
            </a:r>
          </a:p>
          <a:p>
            <a:pPr lvl="1"/>
            <a:r>
              <a:rPr lang="en-US"/>
              <a:t>(But NOT required to know what papers </a:t>
            </a:r>
            <a:r>
              <a:rPr lang="en-US" u="sng"/>
              <a:t>cited</a:t>
            </a:r>
            <a:r>
              <a:rPr lang="en-US"/>
              <a:t> in Background papers are talking about)</a:t>
            </a:r>
          </a:p>
          <a:p>
            <a:endParaRPr lang="en-US"/>
          </a:p>
          <a:p>
            <a:r>
              <a:rPr lang="en-US"/>
              <a:t>Exam committee does NOT expect you to know other research papers, except these 3 </a:t>
            </a:r>
          </a:p>
          <a:p>
            <a:pPr marL="0" indent="0">
              <a:buNone/>
            </a:pPr>
            <a:endParaRPr lang="en-US"/>
          </a:p>
          <a:p>
            <a:r>
              <a:rPr lang="en-US"/>
              <a:t>Broad latitude on what we accept as ‘papers’</a:t>
            </a:r>
          </a:p>
          <a:p>
            <a:pPr lvl="1"/>
            <a:r>
              <a:rPr lang="en-US"/>
              <a:t>Conference,   Journal,   Book chapter,   Thesis chapter,   Technical report,   Including your own</a:t>
            </a:r>
          </a:p>
        </p:txBody>
      </p:sp>
      <p:sp>
        <p:nvSpPr>
          <p:cNvPr id="4" name="Rectangle: Rounded Corners 3">
            <a:extLst>
              <a:ext uri="{FF2B5EF4-FFF2-40B4-BE49-F238E27FC236}">
                <a16:creationId xmlns:a16="http://schemas.microsoft.com/office/drawing/2014/main" id="{7FB1E1FE-8AE0-FB21-67FD-DF31746441AE}"/>
              </a:ext>
            </a:extLst>
          </p:cNvPr>
          <p:cNvSpPr/>
          <p:nvPr/>
        </p:nvSpPr>
        <p:spPr bwMode="auto">
          <a:xfrm>
            <a:off x="2004907" y="4477173"/>
            <a:ext cx="3718560" cy="1910080"/>
          </a:xfrm>
          <a:prstGeom prst="roundRect">
            <a:avLst/>
          </a:prstGeom>
          <a:solidFill>
            <a:srgbClr val="7030A0">
              <a:alpha val="9000"/>
            </a:srgb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grpSp>
        <p:nvGrpSpPr>
          <p:cNvPr id="5" name="Group 4">
            <a:extLst>
              <a:ext uri="{FF2B5EF4-FFF2-40B4-BE49-F238E27FC236}">
                <a16:creationId xmlns:a16="http://schemas.microsoft.com/office/drawing/2014/main" id="{A61B1503-AFCD-46F8-BFA5-7B51056EE482}"/>
              </a:ext>
            </a:extLst>
          </p:cNvPr>
          <p:cNvGrpSpPr/>
          <p:nvPr/>
        </p:nvGrpSpPr>
        <p:grpSpPr>
          <a:xfrm>
            <a:off x="5565889" y="4598314"/>
            <a:ext cx="2240702" cy="685800"/>
            <a:chOff x="5105400" y="2438400"/>
            <a:chExt cx="2240702" cy="685800"/>
          </a:xfrm>
        </p:grpSpPr>
        <p:sp>
          <p:nvSpPr>
            <p:cNvPr id="6" name="TextBox 5">
              <a:extLst>
                <a:ext uri="{FF2B5EF4-FFF2-40B4-BE49-F238E27FC236}">
                  <a16:creationId xmlns:a16="http://schemas.microsoft.com/office/drawing/2014/main" id="{CF6AE506-34A0-C84B-01DF-DBABD5E488B5}"/>
                </a:ext>
              </a:extLst>
            </p:cNvPr>
            <p:cNvSpPr txBox="1"/>
            <p:nvPr/>
          </p:nvSpPr>
          <p:spPr>
            <a:xfrm>
              <a:off x="5400056" y="2438400"/>
              <a:ext cx="1946046" cy="646331"/>
            </a:xfrm>
            <a:prstGeom prst="rect">
              <a:avLst/>
            </a:prstGeom>
            <a:noFill/>
          </p:spPr>
          <p:txBody>
            <a:bodyPr wrap="none" rtlCol="0">
              <a:spAutoFit/>
            </a:bodyPr>
            <a:lstStyle/>
            <a:p>
              <a:r>
                <a:rPr lang="en-US" sz="1800" u="sng"/>
                <a:t>You</a:t>
              </a:r>
              <a:r>
                <a:rPr lang="en-US" sz="1800"/>
                <a:t> define scope</a:t>
              </a:r>
            </a:p>
            <a:p>
              <a:r>
                <a:rPr lang="en-US" sz="1800"/>
                <a:t>of your exam</a:t>
              </a:r>
              <a:endParaRPr lang="en-US" sz="1800" dirty="0"/>
            </a:p>
          </p:txBody>
        </p:sp>
        <p:cxnSp>
          <p:nvCxnSpPr>
            <p:cNvPr id="7" name="Straight Arrow Connector 6">
              <a:extLst>
                <a:ext uri="{FF2B5EF4-FFF2-40B4-BE49-F238E27FC236}">
                  <a16:creationId xmlns:a16="http://schemas.microsoft.com/office/drawing/2014/main" id="{0104E818-14E1-CE3C-1ADF-DEF83911EC82}"/>
                </a:ext>
              </a:extLst>
            </p:cNvPr>
            <p:cNvCxnSpPr/>
            <p:nvPr/>
          </p:nvCxnSpPr>
          <p:spPr bwMode="auto">
            <a:xfrm flipH="1">
              <a:off x="5105400" y="2895600"/>
              <a:ext cx="457200" cy="228600"/>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TextBox 12">
            <a:extLst>
              <a:ext uri="{FF2B5EF4-FFF2-40B4-BE49-F238E27FC236}">
                <a16:creationId xmlns:a16="http://schemas.microsoft.com/office/drawing/2014/main" id="{FE2EECE2-A321-2240-0699-06C60D732769}"/>
              </a:ext>
            </a:extLst>
          </p:cNvPr>
          <p:cNvSpPr txBox="1"/>
          <p:nvPr/>
        </p:nvSpPr>
        <p:spPr>
          <a:xfrm>
            <a:off x="3138316" y="4602695"/>
            <a:ext cx="1877438" cy="369332"/>
          </a:xfrm>
          <a:prstGeom prst="rect">
            <a:avLst/>
          </a:prstGeom>
          <a:noFill/>
        </p:spPr>
        <p:txBody>
          <a:bodyPr wrap="none" rtlCol="0">
            <a:spAutoFit/>
          </a:bodyPr>
          <a:lstStyle/>
          <a:p>
            <a:r>
              <a:rPr lang="en-US" sz="1800" b="1">
                <a:solidFill>
                  <a:schemeClr val="tx1"/>
                </a:solidFill>
              </a:rPr>
              <a:t>technical paper</a:t>
            </a:r>
          </a:p>
        </p:txBody>
      </p:sp>
      <p:sp>
        <p:nvSpPr>
          <p:cNvPr id="14" name="TextBox 13">
            <a:extLst>
              <a:ext uri="{FF2B5EF4-FFF2-40B4-BE49-F238E27FC236}">
                <a16:creationId xmlns:a16="http://schemas.microsoft.com/office/drawing/2014/main" id="{D4D731DD-BC2A-0AFF-346A-3C54B663E03E}"/>
              </a:ext>
            </a:extLst>
          </p:cNvPr>
          <p:cNvSpPr txBox="1"/>
          <p:nvPr/>
        </p:nvSpPr>
        <p:spPr>
          <a:xfrm>
            <a:off x="3060656" y="5962574"/>
            <a:ext cx="1877438" cy="369332"/>
          </a:xfrm>
          <a:prstGeom prst="rect">
            <a:avLst/>
          </a:prstGeom>
          <a:noFill/>
        </p:spPr>
        <p:txBody>
          <a:bodyPr wrap="none" rtlCol="0">
            <a:spAutoFit/>
          </a:bodyPr>
          <a:lstStyle/>
          <a:p>
            <a:r>
              <a:rPr lang="en-US" sz="1800" b="1">
                <a:solidFill>
                  <a:schemeClr val="tx1"/>
                </a:solidFill>
              </a:rPr>
              <a:t>technical paper</a:t>
            </a:r>
          </a:p>
        </p:txBody>
      </p:sp>
      <p:sp>
        <p:nvSpPr>
          <p:cNvPr id="15" name="TextBox 14">
            <a:extLst>
              <a:ext uri="{FF2B5EF4-FFF2-40B4-BE49-F238E27FC236}">
                <a16:creationId xmlns:a16="http://schemas.microsoft.com/office/drawing/2014/main" id="{1F763425-9F62-D017-5DF2-C4DA4D0A34F0}"/>
              </a:ext>
            </a:extLst>
          </p:cNvPr>
          <p:cNvSpPr txBox="1"/>
          <p:nvPr/>
        </p:nvSpPr>
        <p:spPr>
          <a:xfrm rot="16200000">
            <a:off x="1502666" y="5283863"/>
            <a:ext cx="1877438" cy="369332"/>
          </a:xfrm>
          <a:prstGeom prst="rect">
            <a:avLst/>
          </a:prstGeom>
          <a:noFill/>
        </p:spPr>
        <p:txBody>
          <a:bodyPr wrap="none" rtlCol="0">
            <a:spAutoFit/>
          </a:bodyPr>
          <a:lstStyle/>
          <a:p>
            <a:r>
              <a:rPr lang="en-US" sz="1800" b="1">
                <a:solidFill>
                  <a:schemeClr val="tx1"/>
                </a:solidFill>
              </a:rPr>
              <a:t>technical paper</a:t>
            </a:r>
          </a:p>
        </p:txBody>
      </p:sp>
    </p:spTree>
    <p:extLst>
      <p:ext uri="{BB962C8B-B14F-4D97-AF65-F5344CB8AC3E}">
        <p14:creationId xmlns:p14="http://schemas.microsoft.com/office/powerpoint/2010/main" val="205589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1"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P spid="4" grpId="0" animBg="1"/>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BF2FA-55CD-B109-83BC-0C5052E6E368}"/>
              </a:ext>
            </a:extLst>
          </p:cNvPr>
          <p:cNvSpPr>
            <a:spLocks noGrp="1"/>
          </p:cNvSpPr>
          <p:nvPr>
            <p:ph type="title"/>
          </p:nvPr>
        </p:nvSpPr>
        <p:spPr/>
        <p:txBody>
          <a:bodyPr/>
          <a:lstStyle/>
          <a:p>
            <a:r>
              <a:rPr lang="en-US"/>
              <a:t>Background papers</a:t>
            </a:r>
          </a:p>
        </p:txBody>
      </p:sp>
      <p:sp>
        <p:nvSpPr>
          <p:cNvPr id="3" name="Content Placeholder 2">
            <a:extLst>
              <a:ext uri="{FF2B5EF4-FFF2-40B4-BE49-F238E27FC236}">
                <a16:creationId xmlns:a16="http://schemas.microsoft.com/office/drawing/2014/main" id="{28456111-6130-A16B-6C54-231F7B6132BC}"/>
              </a:ext>
            </a:extLst>
          </p:cNvPr>
          <p:cNvSpPr>
            <a:spLocks noGrp="1"/>
          </p:cNvSpPr>
          <p:nvPr>
            <p:ph idx="1"/>
          </p:nvPr>
        </p:nvSpPr>
        <p:spPr/>
        <p:txBody>
          <a:bodyPr/>
          <a:lstStyle/>
          <a:p>
            <a:r>
              <a:rPr lang="en-US"/>
              <a:t>The faculty committee assigned to you will (generally) NOT be experts in the topic you present</a:t>
            </a:r>
          </a:p>
          <a:p>
            <a:endParaRPr lang="en-US"/>
          </a:p>
          <a:p>
            <a:r>
              <a:rPr lang="en-US"/>
              <a:t>So, the 3 papers together should provide enough context for them to grasp the essence of the topic</a:t>
            </a:r>
          </a:p>
          <a:p>
            <a:endParaRPr lang="en-US"/>
          </a:p>
          <a:p>
            <a:r>
              <a:rPr lang="en-US" u="sng"/>
              <a:t>Suggestion</a:t>
            </a:r>
            <a:r>
              <a:rPr lang="en-US"/>
              <a:t>:    Consider 1 ‘basic’ paper that is a tutorial or survey about the critical ideas in that topic</a:t>
            </a:r>
          </a:p>
        </p:txBody>
      </p:sp>
    </p:spTree>
    <p:extLst>
      <p:ext uri="{BB962C8B-B14F-4D97-AF65-F5344CB8AC3E}">
        <p14:creationId xmlns:p14="http://schemas.microsoft.com/office/powerpoint/2010/main" val="15023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bldLvl="2"/>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0B1E2-ECF2-27DC-E236-77FF4EF0DE24}"/>
              </a:ext>
            </a:extLst>
          </p:cNvPr>
          <p:cNvSpPr>
            <a:spLocks noGrp="1"/>
          </p:cNvSpPr>
          <p:nvPr>
            <p:ph type="title"/>
          </p:nvPr>
        </p:nvSpPr>
        <p:spPr/>
        <p:txBody>
          <a:bodyPr/>
          <a:lstStyle/>
          <a:p>
            <a:r>
              <a:rPr lang="en-US"/>
              <a:t>Review paper</a:t>
            </a:r>
          </a:p>
        </p:txBody>
      </p:sp>
      <p:sp>
        <p:nvSpPr>
          <p:cNvPr id="3" name="Content Placeholder 2">
            <a:extLst>
              <a:ext uri="{FF2B5EF4-FFF2-40B4-BE49-F238E27FC236}">
                <a16:creationId xmlns:a16="http://schemas.microsoft.com/office/drawing/2014/main" id="{12B70E36-8928-F424-2EB1-92EFBA8259B3}"/>
              </a:ext>
            </a:extLst>
          </p:cNvPr>
          <p:cNvSpPr>
            <a:spLocks noGrp="1"/>
          </p:cNvSpPr>
          <p:nvPr>
            <p:ph idx="1"/>
          </p:nvPr>
        </p:nvSpPr>
        <p:spPr>
          <a:xfrm>
            <a:off x="243840" y="704426"/>
            <a:ext cx="8534400" cy="5486400"/>
          </a:xfrm>
        </p:spPr>
        <p:txBody>
          <a:bodyPr/>
          <a:lstStyle/>
          <a:p>
            <a:r>
              <a:rPr lang="en-US" dirty="0"/>
              <a:t>Your Review paper is </a:t>
            </a:r>
            <a:r>
              <a:rPr lang="en-US" u="sng" dirty="0"/>
              <a:t>center</a:t>
            </a:r>
            <a:r>
              <a:rPr lang="en-US" dirty="0"/>
              <a:t> of your defined exam scope</a:t>
            </a:r>
          </a:p>
          <a:p>
            <a:pPr lvl="1"/>
            <a:r>
              <a:rPr lang="en-US" dirty="0"/>
              <a:t>It should also be the focus of your Qual presentation</a:t>
            </a:r>
          </a:p>
          <a:p>
            <a:endParaRPr lang="en-US" dirty="0"/>
          </a:p>
          <a:p>
            <a:r>
              <a:rPr lang="en-US" dirty="0"/>
              <a:t>4-page, 2-column, 11 point conference format</a:t>
            </a:r>
          </a:p>
          <a:p>
            <a:endParaRPr lang="en-US" dirty="0"/>
          </a:p>
          <a:p>
            <a:r>
              <a:rPr lang="en-US" dirty="0"/>
              <a:t>Must be </a:t>
            </a:r>
            <a:r>
              <a:rPr lang="en-US" u="sng" dirty="0"/>
              <a:t>exactly</a:t>
            </a:r>
            <a:r>
              <a:rPr lang="en-US" dirty="0"/>
              <a:t> 4 pages, including references</a:t>
            </a:r>
          </a:p>
          <a:p>
            <a:endParaRPr lang="en-US" dirty="0"/>
          </a:p>
          <a:p>
            <a:r>
              <a:rPr lang="en-US" dirty="0"/>
              <a:t>Must be </a:t>
            </a:r>
            <a:r>
              <a:rPr lang="en-US" u="sng" dirty="0"/>
              <a:t>completely</a:t>
            </a:r>
            <a:r>
              <a:rPr lang="en-US" dirty="0"/>
              <a:t> written by you (advisor may make </a:t>
            </a:r>
            <a:r>
              <a:rPr lang="en-US" u="sng" dirty="0"/>
              <a:t>broad</a:t>
            </a:r>
            <a:r>
              <a:rPr lang="en-US" dirty="0"/>
              <a:t> suggestions)</a:t>
            </a:r>
          </a:p>
        </p:txBody>
      </p:sp>
      <p:sp>
        <p:nvSpPr>
          <p:cNvPr id="4" name="TextBox 3">
            <a:extLst>
              <a:ext uri="{FF2B5EF4-FFF2-40B4-BE49-F238E27FC236}">
                <a16:creationId xmlns:a16="http://schemas.microsoft.com/office/drawing/2014/main" id="{D8781B35-29FA-A23C-AE46-B97557A47CB9}"/>
              </a:ext>
            </a:extLst>
          </p:cNvPr>
          <p:cNvSpPr txBox="1"/>
          <p:nvPr/>
        </p:nvSpPr>
        <p:spPr>
          <a:xfrm>
            <a:off x="6846908" y="690667"/>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b="1" i="1">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
        <p:nvSpPr>
          <p:cNvPr id="5" name="Rectangle: Rounded Corners 4">
            <a:extLst>
              <a:ext uri="{FF2B5EF4-FFF2-40B4-BE49-F238E27FC236}">
                <a16:creationId xmlns:a16="http://schemas.microsoft.com/office/drawing/2014/main" id="{5685794A-05C8-2CC8-6C0C-CFF4EA959138}"/>
              </a:ext>
            </a:extLst>
          </p:cNvPr>
          <p:cNvSpPr/>
          <p:nvPr/>
        </p:nvSpPr>
        <p:spPr bwMode="auto">
          <a:xfrm>
            <a:off x="1605280" y="4538134"/>
            <a:ext cx="3793067" cy="1903306"/>
          </a:xfrm>
          <a:prstGeom prst="roundRect">
            <a:avLst/>
          </a:prstGeom>
          <a:solidFill>
            <a:srgbClr val="7030A0">
              <a:alpha val="9000"/>
            </a:srgb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grpSp>
        <p:nvGrpSpPr>
          <p:cNvPr id="6" name="Group 5">
            <a:extLst>
              <a:ext uri="{FF2B5EF4-FFF2-40B4-BE49-F238E27FC236}">
                <a16:creationId xmlns:a16="http://schemas.microsoft.com/office/drawing/2014/main" id="{B37C5B6B-5618-46A0-EFB1-11B3EE4009B6}"/>
              </a:ext>
            </a:extLst>
          </p:cNvPr>
          <p:cNvGrpSpPr/>
          <p:nvPr/>
        </p:nvGrpSpPr>
        <p:grpSpPr>
          <a:xfrm>
            <a:off x="5125330" y="4633935"/>
            <a:ext cx="2078158" cy="923330"/>
            <a:chOff x="5105400" y="2438400"/>
            <a:chExt cx="2078158" cy="923330"/>
          </a:xfrm>
        </p:grpSpPr>
        <p:sp>
          <p:nvSpPr>
            <p:cNvPr id="7" name="TextBox 6">
              <a:extLst>
                <a:ext uri="{FF2B5EF4-FFF2-40B4-BE49-F238E27FC236}">
                  <a16:creationId xmlns:a16="http://schemas.microsoft.com/office/drawing/2014/main" id="{45711AE2-B3D1-78FE-6AA6-5EC0332394C0}"/>
                </a:ext>
              </a:extLst>
            </p:cNvPr>
            <p:cNvSpPr txBox="1"/>
            <p:nvPr/>
          </p:nvSpPr>
          <p:spPr>
            <a:xfrm>
              <a:off x="5562600" y="2438400"/>
              <a:ext cx="1620958" cy="923330"/>
            </a:xfrm>
            <a:prstGeom prst="rect">
              <a:avLst/>
            </a:prstGeom>
            <a:noFill/>
          </p:spPr>
          <p:txBody>
            <a:bodyPr wrap="none" rtlCol="0">
              <a:spAutoFit/>
            </a:bodyPr>
            <a:lstStyle/>
            <a:p>
              <a:r>
                <a:rPr lang="en-US" sz="1800" u="sng"/>
                <a:t>You</a:t>
              </a:r>
              <a:r>
                <a:rPr lang="en-US" sz="1800"/>
                <a:t> have </a:t>
              </a:r>
            </a:p>
            <a:p>
              <a:r>
                <a:rPr lang="en-US" sz="1800"/>
                <a:t>defined scope</a:t>
              </a:r>
            </a:p>
            <a:p>
              <a:r>
                <a:rPr lang="en-US" sz="1800"/>
                <a:t>of your exam</a:t>
              </a:r>
              <a:endParaRPr lang="en-US" sz="1800" dirty="0"/>
            </a:p>
          </p:txBody>
        </p:sp>
        <p:cxnSp>
          <p:nvCxnSpPr>
            <p:cNvPr id="8" name="Straight Arrow Connector 7">
              <a:extLst>
                <a:ext uri="{FF2B5EF4-FFF2-40B4-BE49-F238E27FC236}">
                  <a16:creationId xmlns:a16="http://schemas.microsoft.com/office/drawing/2014/main" id="{FB76B869-8864-DDCB-E5AA-C6E5FE1B2D54}"/>
                </a:ext>
              </a:extLst>
            </p:cNvPr>
            <p:cNvCxnSpPr/>
            <p:nvPr/>
          </p:nvCxnSpPr>
          <p:spPr bwMode="auto">
            <a:xfrm flipH="1">
              <a:off x="5105400" y="2895600"/>
              <a:ext cx="457200" cy="228600"/>
            </a:xfrm>
            <a:prstGeom prst="straightConnector1">
              <a:avLst/>
            </a:prstGeom>
            <a:solidFill>
              <a:schemeClr val="accent1"/>
            </a:solidFill>
            <a:ln w="25400" cap="flat" cmpd="sng" algn="ctr">
              <a:solidFill>
                <a:srgbClr val="CC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 name="Group 9">
            <a:extLst>
              <a:ext uri="{FF2B5EF4-FFF2-40B4-BE49-F238E27FC236}">
                <a16:creationId xmlns:a16="http://schemas.microsoft.com/office/drawing/2014/main" id="{1CDF3BDA-56FF-F0B9-87F9-C7FFE4CFED4E}"/>
              </a:ext>
            </a:extLst>
          </p:cNvPr>
          <p:cNvGrpSpPr/>
          <p:nvPr/>
        </p:nvGrpSpPr>
        <p:grpSpPr>
          <a:xfrm>
            <a:off x="2085048" y="4964853"/>
            <a:ext cx="3008250" cy="1051101"/>
            <a:chOff x="2209799" y="2879154"/>
            <a:chExt cx="2863817" cy="1007046"/>
          </a:xfrm>
        </p:grpSpPr>
        <p:sp>
          <p:nvSpPr>
            <p:cNvPr id="12" name="Rectangle: Rounded Corners 11">
              <a:extLst>
                <a:ext uri="{FF2B5EF4-FFF2-40B4-BE49-F238E27FC236}">
                  <a16:creationId xmlns:a16="http://schemas.microsoft.com/office/drawing/2014/main" id="{75E7E810-6827-2DFA-403C-9FA0D3CE9A9E}"/>
                </a:ext>
              </a:extLst>
            </p:cNvPr>
            <p:cNvSpPr/>
            <p:nvPr/>
          </p:nvSpPr>
          <p:spPr bwMode="auto">
            <a:xfrm>
              <a:off x="2209799" y="2879154"/>
              <a:ext cx="2863817" cy="1007046"/>
            </a:xfrm>
            <a:prstGeom prst="roundRect">
              <a:avLst/>
            </a:prstGeom>
            <a:solidFill>
              <a:srgbClr val="00B050">
                <a:alpha val="17000"/>
              </a:srgb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MS PGothic" pitchFamily="34" charset="-128"/>
              </a:endParaRPr>
            </a:p>
          </p:txBody>
        </p:sp>
        <p:sp>
          <p:nvSpPr>
            <p:cNvPr id="13" name="TextBox 12">
              <a:extLst>
                <a:ext uri="{FF2B5EF4-FFF2-40B4-BE49-F238E27FC236}">
                  <a16:creationId xmlns:a16="http://schemas.microsoft.com/office/drawing/2014/main" id="{99B4A0E9-C0F5-0429-6C19-71BA070B283E}"/>
                </a:ext>
              </a:extLst>
            </p:cNvPr>
            <p:cNvSpPr txBox="1"/>
            <p:nvPr/>
          </p:nvSpPr>
          <p:spPr>
            <a:xfrm>
              <a:off x="2209800" y="2918781"/>
              <a:ext cx="2590800" cy="560265"/>
            </a:xfrm>
            <a:prstGeom prst="rect">
              <a:avLst/>
            </a:prstGeom>
            <a:noFill/>
          </p:spPr>
          <p:txBody>
            <a:bodyPr wrap="square">
              <a:spAutoFit/>
            </a:bodyPr>
            <a:lstStyle/>
            <a:p>
              <a:r>
                <a:rPr lang="en-US" sz="1600" i="1" u="sng">
                  <a:solidFill>
                    <a:schemeClr val="tx1"/>
                  </a:solidFill>
                  <a:latin typeface="+mn-lt"/>
                </a:rPr>
                <a:t>Topic</a:t>
              </a:r>
              <a:r>
                <a:rPr lang="en-US" sz="1600" i="1">
                  <a:solidFill>
                    <a:schemeClr val="tx1"/>
                  </a:solidFill>
                  <a:latin typeface="+mn-lt"/>
                </a:rPr>
                <a:t>:  Clustering with Temporal Neural Networks</a:t>
              </a:r>
            </a:p>
          </p:txBody>
        </p:sp>
      </p:grpSp>
      <p:sp>
        <p:nvSpPr>
          <p:cNvPr id="14" name="TextBox 13">
            <a:extLst>
              <a:ext uri="{FF2B5EF4-FFF2-40B4-BE49-F238E27FC236}">
                <a16:creationId xmlns:a16="http://schemas.microsoft.com/office/drawing/2014/main" id="{0A1F3CB2-7286-6792-CF6D-AD58BF5194F1}"/>
              </a:ext>
            </a:extLst>
          </p:cNvPr>
          <p:cNvSpPr txBox="1"/>
          <p:nvPr/>
        </p:nvSpPr>
        <p:spPr>
          <a:xfrm>
            <a:off x="2849241" y="4590905"/>
            <a:ext cx="1574469" cy="338554"/>
          </a:xfrm>
          <a:prstGeom prst="rect">
            <a:avLst/>
          </a:prstGeom>
          <a:noFill/>
        </p:spPr>
        <p:txBody>
          <a:bodyPr wrap="none" rtlCol="0">
            <a:spAutoFit/>
          </a:bodyPr>
          <a:lstStyle/>
          <a:p>
            <a:r>
              <a:rPr lang="en-US" sz="1600">
                <a:solidFill>
                  <a:schemeClr val="tx1"/>
                </a:solidFill>
              </a:rPr>
              <a:t>technical paper</a:t>
            </a:r>
          </a:p>
        </p:txBody>
      </p:sp>
      <p:sp>
        <p:nvSpPr>
          <p:cNvPr id="15" name="TextBox 14">
            <a:extLst>
              <a:ext uri="{FF2B5EF4-FFF2-40B4-BE49-F238E27FC236}">
                <a16:creationId xmlns:a16="http://schemas.microsoft.com/office/drawing/2014/main" id="{E9768C02-D3D3-BB51-0FDD-0823C7DDD772}"/>
              </a:ext>
            </a:extLst>
          </p:cNvPr>
          <p:cNvSpPr txBox="1"/>
          <p:nvPr/>
        </p:nvSpPr>
        <p:spPr>
          <a:xfrm>
            <a:off x="2805448" y="6038835"/>
            <a:ext cx="1574470" cy="338555"/>
          </a:xfrm>
          <a:prstGeom prst="rect">
            <a:avLst/>
          </a:prstGeom>
          <a:noFill/>
        </p:spPr>
        <p:txBody>
          <a:bodyPr wrap="none" rtlCol="0">
            <a:spAutoFit/>
          </a:bodyPr>
          <a:lstStyle/>
          <a:p>
            <a:r>
              <a:rPr lang="en-US" sz="1600">
                <a:solidFill>
                  <a:schemeClr val="tx1"/>
                </a:solidFill>
              </a:rPr>
              <a:t>technical paper</a:t>
            </a:r>
          </a:p>
        </p:txBody>
      </p:sp>
      <p:sp>
        <p:nvSpPr>
          <p:cNvPr id="16" name="TextBox 15">
            <a:extLst>
              <a:ext uri="{FF2B5EF4-FFF2-40B4-BE49-F238E27FC236}">
                <a16:creationId xmlns:a16="http://schemas.microsoft.com/office/drawing/2014/main" id="{D30F54E0-EF5D-652D-119F-26A525985A08}"/>
              </a:ext>
            </a:extLst>
          </p:cNvPr>
          <p:cNvSpPr txBox="1"/>
          <p:nvPr/>
        </p:nvSpPr>
        <p:spPr>
          <a:xfrm rot="16200000">
            <a:off x="1051031" y="5301008"/>
            <a:ext cx="1574470" cy="338555"/>
          </a:xfrm>
          <a:prstGeom prst="rect">
            <a:avLst/>
          </a:prstGeom>
          <a:noFill/>
        </p:spPr>
        <p:txBody>
          <a:bodyPr wrap="none" rtlCol="0">
            <a:spAutoFit/>
          </a:bodyPr>
          <a:lstStyle/>
          <a:p>
            <a:r>
              <a:rPr lang="en-US" sz="1600">
                <a:solidFill>
                  <a:schemeClr val="tx1"/>
                </a:solidFill>
              </a:rPr>
              <a:t>technical paper</a:t>
            </a:r>
          </a:p>
        </p:txBody>
      </p:sp>
      <p:sp>
        <p:nvSpPr>
          <p:cNvPr id="18" name="TextBox 17">
            <a:extLst>
              <a:ext uri="{FF2B5EF4-FFF2-40B4-BE49-F238E27FC236}">
                <a16:creationId xmlns:a16="http://schemas.microsoft.com/office/drawing/2014/main" id="{C5BFC0C7-E0F7-4981-A899-DC14A148922F}"/>
              </a:ext>
            </a:extLst>
          </p:cNvPr>
          <p:cNvSpPr txBox="1"/>
          <p:nvPr/>
        </p:nvSpPr>
        <p:spPr>
          <a:xfrm>
            <a:off x="591764" y="4057518"/>
            <a:ext cx="7424191" cy="400110"/>
          </a:xfrm>
          <a:prstGeom prst="rect">
            <a:avLst/>
          </a:prstGeom>
          <a:noFill/>
        </p:spPr>
        <p:txBody>
          <a:bodyPr wrap="square">
            <a:spAutoFit/>
          </a:bodyPr>
          <a:lstStyle/>
          <a:p>
            <a:pPr marL="12700" marR="0" lvl="0" indent="0" algn="l" rtl="0">
              <a:lnSpc>
                <a:spcPct val="100000"/>
              </a:lnSpc>
              <a:spcBef>
                <a:spcPts val="1100"/>
              </a:spcBef>
              <a:spcAft>
                <a:spcPts val="0"/>
              </a:spcAft>
              <a:buClr>
                <a:srgbClr val="000000"/>
              </a:buClr>
              <a:buSzPts val="1800"/>
              <a:buFont typeface="Arial"/>
              <a:buNone/>
            </a:pPr>
            <a:r>
              <a:rPr lang="en-US" sz="2000" b="0" i="1" u="none" strike="noStrike" cap="none">
                <a:solidFill>
                  <a:srgbClr val="FF0000"/>
                </a:solidFill>
                <a:latin typeface="Arial"/>
                <a:ea typeface="Arial"/>
                <a:cs typeface="Arial"/>
                <a:sym typeface="Arial"/>
              </a:rPr>
              <a:t>NOTE: Software will not allow you to re-submit review paper.</a:t>
            </a:r>
            <a:endParaRPr lang="en-US" sz="2000" b="0" i="0" u="none" strike="noStrike" cap="none" dirty="0">
              <a:solidFill>
                <a:srgbClr val="000000"/>
              </a:solidFill>
              <a:latin typeface="Arial"/>
              <a:ea typeface="Arial"/>
              <a:cs typeface="Arial"/>
              <a:sym typeface="Arial"/>
            </a:endParaRPr>
          </a:p>
        </p:txBody>
      </p:sp>
      <p:sp>
        <p:nvSpPr>
          <p:cNvPr id="19" name="TextBox 18">
            <a:extLst>
              <a:ext uri="{FF2B5EF4-FFF2-40B4-BE49-F238E27FC236}">
                <a16:creationId xmlns:a16="http://schemas.microsoft.com/office/drawing/2014/main" id="{EE3071BB-99F1-C638-0BF4-26304716267B}"/>
              </a:ext>
            </a:extLst>
          </p:cNvPr>
          <p:cNvSpPr txBox="1"/>
          <p:nvPr/>
        </p:nvSpPr>
        <p:spPr>
          <a:xfrm>
            <a:off x="2004907" y="5566953"/>
            <a:ext cx="3093567" cy="385489"/>
          </a:xfrm>
          <a:prstGeom prst="rect">
            <a:avLst/>
          </a:prstGeom>
          <a:noFill/>
        </p:spPr>
        <p:txBody>
          <a:bodyPr wrap="none" rtlCol="0">
            <a:spAutoFit/>
          </a:bodyPr>
          <a:lstStyle/>
          <a:p>
            <a:r>
              <a:rPr lang="en-US" sz="1800" b="1">
                <a:solidFill>
                  <a:schemeClr val="tx1"/>
                </a:solidFill>
              </a:rPr>
              <a:t>Review paper </a:t>
            </a:r>
            <a:r>
              <a:rPr lang="en-US" sz="1600">
                <a:solidFill>
                  <a:schemeClr val="tx1"/>
                </a:solidFill>
              </a:rPr>
              <a:t>and Qual talk</a:t>
            </a:r>
          </a:p>
        </p:txBody>
      </p:sp>
    </p:spTree>
    <p:extLst>
      <p:ext uri="{BB962C8B-B14F-4D97-AF65-F5344CB8AC3E}">
        <p14:creationId xmlns:p14="http://schemas.microsoft.com/office/powerpoint/2010/main" val="1506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P spid="5" grpId="0" animBg="1"/>
      <p:bldP spid="14" grpId="0"/>
      <p:bldP spid="15" grpId="0"/>
      <p:bldP spid="16" grpId="0"/>
      <p:bldP spid="18"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B117112-B2B3-ED8C-334A-AD1BB8499137}"/>
              </a:ext>
            </a:extLst>
          </p:cNvPr>
          <p:cNvGrpSpPr/>
          <p:nvPr/>
        </p:nvGrpSpPr>
        <p:grpSpPr>
          <a:xfrm>
            <a:off x="1753082" y="3232986"/>
            <a:ext cx="7080588" cy="849486"/>
            <a:chOff x="1753082" y="3232986"/>
            <a:chExt cx="7080588" cy="849486"/>
          </a:xfrm>
        </p:grpSpPr>
        <p:sp>
          <p:nvSpPr>
            <p:cNvPr id="4" name="Rectangle 3">
              <a:extLst>
                <a:ext uri="{FF2B5EF4-FFF2-40B4-BE49-F238E27FC236}">
                  <a16:creationId xmlns:a16="http://schemas.microsoft.com/office/drawing/2014/main" id="{8A3302CC-F8C1-17ED-F07F-0F0A314AE7BA}"/>
                </a:ext>
              </a:extLst>
            </p:cNvPr>
            <p:cNvSpPr/>
            <p:nvPr/>
          </p:nvSpPr>
          <p:spPr bwMode="auto">
            <a:xfrm>
              <a:off x="1753082" y="3539521"/>
              <a:ext cx="5248081" cy="542951"/>
            </a:xfrm>
            <a:prstGeom prst="rect">
              <a:avLst/>
            </a:prstGeom>
            <a:solidFill>
              <a:srgbClr val="FFFF00">
                <a:alpha val="12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5" name="TextBox 4">
              <a:extLst>
                <a:ext uri="{FF2B5EF4-FFF2-40B4-BE49-F238E27FC236}">
                  <a16:creationId xmlns:a16="http://schemas.microsoft.com/office/drawing/2014/main" id="{46E4652B-D743-28F8-7A67-800C7F57A405}"/>
                </a:ext>
              </a:extLst>
            </p:cNvPr>
            <p:cNvSpPr txBox="1"/>
            <p:nvPr/>
          </p:nvSpPr>
          <p:spPr>
            <a:xfrm>
              <a:off x="6879289" y="3232986"/>
              <a:ext cx="1954381" cy="369332"/>
            </a:xfrm>
            <a:prstGeom prst="rect">
              <a:avLst/>
            </a:prstGeom>
            <a:noFill/>
          </p:spPr>
          <p:txBody>
            <a:bodyPr wrap="none" rtlCol="0">
              <a:spAutoFit/>
            </a:bodyPr>
            <a:lstStyle/>
            <a:p>
              <a:r>
                <a:rPr lang="en-US" sz="1800"/>
                <a:t>most typical case</a:t>
              </a:r>
              <a:endParaRPr lang="en-US" sz="1800" dirty="0"/>
            </a:p>
          </p:txBody>
        </p:sp>
      </p:grpSp>
      <p:sp>
        <p:nvSpPr>
          <p:cNvPr id="2" name="Title 1">
            <a:extLst>
              <a:ext uri="{FF2B5EF4-FFF2-40B4-BE49-F238E27FC236}">
                <a16:creationId xmlns:a16="http://schemas.microsoft.com/office/drawing/2014/main" id="{E08A79E7-69F9-FD1C-DA7A-A463FD28FB88}"/>
              </a:ext>
            </a:extLst>
          </p:cNvPr>
          <p:cNvSpPr>
            <a:spLocks noGrp="1"/>
          </p:cNvSpPr>
          <p:nvPr>
            <p:ph type="title"/>
          </p:nvPr>
        </p:nvSpPr>
        <p:spPr/>
        <p:txBody>
          <a:bodyPr/>
          <a:lstStyle/>
          <a:p>
            <a:r>
              <a:rPr lang="en-US"/>
              <a:t>Review paper</a:t>
            </a:r>
          </a:p>
        </p:txBody>
      </p:sp>
      <p:sp>
        <p:nvSpPr>
          <p:cNvPr id="3" name="Content Placeholder 2">
            <a:extLst>
              <a:ext uri="{FF2B5EF4-FFF2-40B4-BE49-F238E27FC236}">
                <a16:creationId xmlns:a16="http://schemas.microsoft.com/office/drawing/2014/main" id="{E9D229DF-98CE-D5B7-75D1-5EEC14335427}"/>
              </a:ext>
            </a:extLst>
          </p:cNvPr>
          <p:cNvSpPr>
            <a:spLocks noGrp="1"/>
          </p:cNvSpPr>
          <p:nvPr>
            <p:ph idx="1"/>
          </p:nvPr>
        </p:nvSpPr>
        <p:spPr>
          <a:xfrm>
            <a:off x="230293" y="731520"/>
            <a:ext cx="8534400" cy="5486400"/>
          </a:xfrm>
        </p:spPr>
        <p:txBody>
          <a:bodyPr/>
          <a:lstStyle/>
          <a:p>
            <a:r>
              <a:rPr lang="en-US"/>
              <a:t>Review paper does NOT need to contain any original research.      However it,</a:t>
            </a:r>
          </a:p>
          <a:p>
            <a:endParaRPr lang="en-US"/>
          </a:p>
          <a:p>
            <a:pPr>
              <a:buFont typeface="+mj-lt"/>
              <a:buAutoNum type="arabicPeriod"/>
            </a:pPr>
            <a:r>
              <a:rPr lang="en-US"/>
              <a:t>Must </a:t>
            </a:r>
            <a:r>
              <a:rPr lang="en-US" u="sng"/>
              <a:t>appear</a:t>
            </a:r>
            <a:r>
              <a:rPr lang="en-US"/>
              <a:t> similar to a conference paper in that topic</a:t>
            </a:r>
          </a:p>
          <a:p>
            <a:pPr lvl="1"/>
            <a:r>
              <a:rPr lang="en-US"/>
              <a:t>Contain  Title,  Abstract,  Introduction,  Prior work/background,   Conclusions</a:t>
            </a:r>
          </a:p>
          <a:p>
            <a:pPr>
              <a:buFont typeface="+mj-lt"/>
              <a:buAutoNum type="arabicPeriod"/>
            </a:pPr>
            <a:endParaRPr lang="en-US"/>
          </a:p>
          <a:p>
            <a:pPr>
              <a:buFont typeface="+mj-lt"/>
              <a:buAutoNum type="arabicPeriod"/>
            </a:pPr>
            <a:r>
              <a:rPr lang="en-US"/>
              <a:t>Must cite the 3 background papers appropriately (in the correct context)</a:t>
            </a:r>
          </a:p>
          <a:p>
            <a:pPr>
              <a:buFont typeface="+mj-lt"/>
              <a:buAutoNum type="arabicPeriod"/>
            </a:pPr>
            <a:endParaRPr lang="en-US"/>
          </a:p>
          <a:p>
            <a:pPr>
              <a:buFont typeface="+mj-lt"/>
              <a:buAutoNum type="arabicPeriod"/>
            </a:pPr>
            <a:r>
              <a:rPr lang="en-US"/>
              <a:t>Must either contain preliminary research you did for Ph.D. or M.S.,    or </a:t>
            </a:r>
          </a:p>
          <a:p>
            <a:pPr marL="0" indent="0">
              <a:buNone/>
            </a:pPr>
            <a:r>
              <a:rPr lang="en-US"/>
              <a:t>	some preliminary simulations/calculations/etc. you did,    or </a:t>
            </a:r>
          </a:p>
          <a:p>
            <a:pPr marL="0" indent="0">
              <a:buNone/>
            </a:pPr>
            <a:r>
              <a:rPr lang="en-US"/>
              <a:t>	a detailed discussion of the background papers that shows your Ability to Think</a:t>
            </a:r>
          </a:p>
          <a:p>
            <a:pPr marL="0" indent="0">
              <a:buNone/>
            </a:pPr>
            <a:endParaRPr lang="en-US"/>
          </a:p>
          <a:p>
            <a:r>
              <a:rPr lang="en-US"/>
              <a:t>Remember:    The Qual is NOT a thesis prospectus or defense</a:t>
            </a:r>
          </a:p>
          <a:p>
            <a:r>
              <a:rPr lang="en-US"/>
              <a:t>It is an exam to check that you can Talk / Write / Think about a “research-like” topic</a:t>
            </a:r>
          </a:p>
        </p:txBody>
      </p:sp>
    </p:spTree>
    <p:extLst>
      <p:ext uri="{BB962C8B-B14F-4D97-AF65-F5344CB8AC3E}">
        <p14:creationId xmlns:p14="http://schemas.microsoft.com/office/powerpoint/2010/main" val="198220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2CF73-36D5-E9B5-611F-F6C884029F2E}"/>
              </a:ext>
            </a:extLst>
          </p:cNvPr>
          <p:cNvSpPr>
            <a:spLocks noGrp="1"/>
          </p:cNvSpPr>
          <p:nvPr>
            <p:ph type="title"/>
          </p:nvPr>
        </p:nvSpPr>
        <p:spPr/>
        <p:txBody>
          <a:bodyPr/>
          <a:lstStyle/>
          <a:p>
            <a:r>
              <a:rPr lang="en-US"/>
              <a:t>Sample review paper – Pages 1,2</a:t>
            </a:r>
          </a:p>
        </p:txBody>
      </p:sp>
      <p:grpSp>
        <p:nvGrpSpPr>
          <p:cNvPr id="9" name="Group 8">
            <a:extLst>
              <a:ext uri="{FF2B5EF4-FFF2-40B4-BE49-F238E27FC236}">
                <a16:creationId xmlns:a16="http://schemas.microsoft.com/office/drawing/2014/main" id="{0F9187B6-EA48-6921-AAD8-892EA2A9ADC8}"/>
              </a:ext>
            </a:extLst>
          </p:cNvPr>
          <p:cNvGrpSpPr/>
          <p:nvPr/>
        </p:nvGrpSpPr>
        <p:grpSpPr>
          <a:xfrm>
            <a:off x="257484" y="798473"/>
            <a:ext cx="8754948" cy="5654954"/>
            <a:chOff x="257484" y="798473"/>
            <a:chExt cx="8754948" cy="5654954"/>
          </a:xfrm>
        </p:grpSpPr>
        <p:pic>
          <p:nvPicPr>
            <p:cNvPr id="4" name="Google Shape;254;p22">
              <a:extLst>
                <a:ext uri="{FF2B5EF4-FFF2-40B4-BE49-F238E27FC236}">
                  <a16:creationId xmlns:a16="http://schemas.microsoft.com/office/drawing/2014/main" id="{609D4AA3-7B82-053A-D1D9-9F7052A408C8}"/>
                </a:ext>
              </a:extLst>
            </p:cNvPr>
            <p:cNvPicPr preferRelativeResize="0"/>
            <p:nvPr/>
          </p:nvPicPr>
          <p:blipFill rotWithShape="1">
            <a:blip r:embed="rId2">
              <a:alphaModFix/>
            </a:blip>
            <a:srcRect/>
            <a:stretch/>
          </p:blipFill>
          <p:spPr>
            <a:xfrm>
              <a:off x="257484" y="798473"/>
              <a:ext cx="8754948" cy="5654954"/>
            </a:xfrm>
            <a:prstGeom prst="rect">
              <a:avLst/>
            </a:prstGeom>
            <a:noFill/>
            <a:ln>
              <a:noFill/>
            </a:ln>
          </p:spPr>
        </p:pic>
        <p:sp>
          <p:nvSpPr>
            <p:cNvPr id="8" name="TextBox 7">
              <a:extLst>
                <a:ext uri="{FF2B5EF4-FFF2-40B4-BE49-F238E27FC236}">
                  <a16:creationId xmlns:a16="http://schemas.microsoft.com/office/drawing/2014/main" id="{8BAECE05-D9B8-7674-C9C0-3B7E0E516385}"/>
                </a:ext>
              </a:extLst>
            </p:cNvPr>
            <p:cNvSpPr txBox="1"/>
            <p:nvPr/>
          </p:nvSpPr>
          <p:spPr>
            <a:xfrm>
              <a:off x="1945386" y="1118331"/>
              <a:ext cx="1075936" cy="230832"/>
            </a:xfrm>
            <a:prstGeom prst="rect">
              <a:avLst/>
            </a:prstGeom>
            <a:solidFill>
              <a:schemeClr val="bg1"/>
            </a:solidFill>
          </p:spPr>
          <p:txBody>
            <a:bodyPr wrap="none" rtlCol="0">
              <a:spAutoFit/>
            </a:bodyPr>
            <a:lstStyle/>
            <a:p>
              <a:r>
                <a:rPr lang="en-US" sz="900">
                  <a:solidFill>
                    <a:schemeClr val="tx1">
                      <a:lumMod val="85000"/>
                      <a:lumOff val="15000"/>
                    </a:schemeClr>
                  </a:solidFill>
                  <a:latin typeface="+mj-lt"/>
                </a:rPr>
                <a:t>Albert Einstein VII</a:t>
              </a:r>
              <a:endParaRPr lang="en-US" sz="900" dirty="0">
                <a:solidFill>
                  <a:schemeClr val="tx1">
                    <a:lumMod val="85000"/>
                    <a:lumOff val="15000"/>
                  </a:schemeClr>
                </a:solidFill>
                <a:latin typeface="+mj-lt"/>
              </a:endParaRPr>
            </a:p>
          </p:txBody>
        </p:sp>
      </p:grpSp>
    </p:spTree>
    <p:extLst>
      <p:ext uri="{BB962C8B-B14F-4D97-AF65-F5344CB8AC3E}">
        <p14:creationId xmlns:p14="http://schemas.microsoft.com/office/powerpoint/2010/main" val="4265923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24783-C915-8DCD-B30B-C37B2C2D75E3}"/>
              </a:ext>
            </a:extLst>
          </p:cNvPr>
          <p:cNvSpPr>
            <a:spLocks noGrp="1"/>
          </p:cNvSpPr>
          <p:nvPr>
            <p:ph type="title"/>
          </p:nvPr>
        </p:nvSpPr>
        <p:spPr/>
        <p:txBody>
          <a:bodyPr/>
          <a:lstStyle/>
          <a:p>
            <a:r>
              <a:rPr lang="en-US"/>
              <a:t>Sample review paper – Pages 3,4</a:t>
            </a:r>
          </a:p>
        </p:txBody>
      </p:sp>
      <p:pic>
        <p:nvPicPr>
          <p:cNvPr id="4" name="Google Shape;259;p23">
            <a:extLst>
              <a:ext uri="{FF2B5EF4-FFF2-40B4-BE49-F238E27FC236}">
                <a16:creationId xmlns:a16="http://schemas.microsoft.com/office/drawing/2014/main" id="{C951E9B7-8005-92C6-02C1-C0B18CB5F5F7}"/>
              </a:ext>
            </a:extLst>
          </p:cNvPr>
          <p:cNvPicPr preferRelativeResize="0"/>
          <p:nvPr/>
        </p:nvPicPr>
        <p:blipFill rotWithShape="1">
          <a:blip r:embed="rId2">
            <a:alphaModFix/>
          </a:blip>
          <a:srcRect/>
          <a:stretch/>
        </p:blipFill>
        <p:spPr>
          <a:xfrm>
            <a:off x="109641" y="808170"/>
            <a:ext cx="8942524" cy="5672667"/>
          </a:xfrm>
          <a:prstGeom prst="rect">
            <a:avLst/>
          </a:prstGeom>
          <a:noFill/>
          <a:ln>
            <a:noFill/>
          </a:ln>
        </p:spPr>
      </p:pic>
      <p:grpSp>
        <p:nvGrpSpPr>
          <p:cNvPr id="9" name="Group 8">
            <a:extLst>
              <a:ext uri="{FF2B5EF4-FFF2-40B4-BE49-F238E27FC236}">
                <a16:creationId xmlns:a16="http://schemas.microsoft.com/office/drawing/2014/main" id="{DAFF1F09-DE42-7F35-3134-0CFFDD3AA6D9}"/>
              </a:ext>
            </a:extLst>
          </p:cNvPr>
          <p:cNvGrpSpPr/>
          <p:nvPr/>
        </p:nvGrpSpPr>
        <p:grpSpPr>
          <a:xfrm>
            <a:off x="6959965" y="3427355"/>
            <a:ext cx="2098516" cy="2738974"/>
            <a:chOff x="6959965" y="3427355"/>
            <a:chExt cx="2098516" cy="2738974"/>
          </a:xfrm>
        </p:grpSpPr>
        <p:sp>
          <p:nvSpPr>
            <p:cNvPr id="7" name="Rectangle: Rounded Corners 6">
              <a:extLst>
                <a:ext uri="{FF2B5EF4-FFF2-40B4-BE49-F238E27FC236}">
                  <a16:creationId xmlns:a16="http://schemas.microsoft.com/office/drawing/2014/main" id="{92CB5E3C-3EB0-8B08-CEDC-A6915BBCCEB5}"/>
                </a:ext>
              </a:extLst>
            </p:cNvPr>
            <p:cNvSpPr/>
            <p:nvPr/>
          </p:nvSpPr>
          <p:spPr bwMode="auto">
            <a:xfrm>
              <a:off x="6959965" y="3427355"/>
              <a:ext cx="2098516" cy="1822222"/>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 name="TextBox 7">
              <a:extLst>
                <a:ext uri="{FF2B5EF4-FFF2-40B4-BE49-F238E27FC236}">
                  <a16:creationId xmlns:a16="http://schemas.microsoft.com/office/drawing/2014/main" id="{1554E299-CF8A-0310-A934-21B514CDB491}"/>
                </a:ext>
              </a:extLst>
            </p:cNvPr>
            <p:cNvSpPr txBox="1"/>
            <p:nvPr/>
          </p:nvSpPr>
          <p:spPr>
            <a:xfrm>
              <a:off x="7368784" y="5242999"/>
              <a:ext cx="1544012" cy="923330"/>
            </a:xfrm>
            <a:prstGeom prst="rect">
              <a:avLst/>
            </a:prstGeom>
            <a:noFill/>
          </p:spPr>
          <p:txBody>
            <a:bodyPr wrap="none" rtlCol="0">
              <a:spAutoFit/>
            </a:bodyPr>
            <a:lstStyle/>
            <a:p>
              <a:r>
                <a:rPr lang="en-US" sz="1800"/>
                <a:t>Too many</a:t>
              </a:r>
            </a:p>
            <a:p>
              <a:r>
                <a:rPr lang="en-US" sz="1800"/>
                <a:t>references,</a:t>
              </a:r>
            </a:p>
            <a:p>
              <a:r>
                <a:rPr lang="en-US" sz="1800"/>
                <a:t>in my opinion</a:t>
              </a:r>
              <a:endParaRPr lang="en-US" sz="1800" dirty="0"/>
            </a:p>
          </p:txBody>
        </p:sp>
      </p:grpSp>
    </p:spTree>
    <p:extLst>
      <p:ext uri="{BB962C8B-B14F-4D97-AF65-F5344CB8AC3E}">
        <p14:creationId xmlns:p14="http://schemas.microsoft.com/office/powerpoint/2010/main" val="2478768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a:xfrm>
            <a:off x="566871" y="2971800"/>
            <a:ext cx="7772400" cy="1362075"/>
          </a:xfrm>
        </p:spPr>
        <p:txBody>
          <a:bodyPr/>
          <a:lstStyle/>
          <a:p>
            <a:r>
              <a:rPr lang="en-US"/>
              <a:t>Exam committee</a:t>
            </a:r>
          </a:p>
        </p:txBody>
      </p:sp>
      <p:sp>
        <p:nvSpPr>
          <p:cNvPr id="3" name="TextBox 2">
            <a:extLst>
              <a:ext uri="{FF2B5EF4-FFF2-40B4-BE49-F238E27FC236}">
                <a16:creationId xmlns:a16="http://schemas.microsoft.com/office/drawing/2014/main" id="{2FA22D8E-9A0A-5635-1D1B-73FB91F7458B}"/>
              </a:ext>
            </a:extLst>
          </p:cNvPr>
          <p:cNvSpPr txBox="1"/>
          <p:nvPr/>
        </p:nvSpPr>
        <p:spPr>
          <a:xfrm>
            <a:off x="6560286" y="184468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b="1" i="1">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4" name="Group 3">
            <a:extLst>
              <a:ext uri="{FF2B5EF4-FFF2-40B4-BE49-F238E27FC236}">
                <a16:creationId xmlns:a16="http://schemas.microsoft.com/office/drawing/2014/main" id="{B9AEC1D8-E400-BEF9-FD03-742BC887BEFE}"/>
              </a:ext>
            </a:extLst>
          </p:cNvPr>
          <p:cNvGrpSpPr/>
          <p:nvPr/>
        </p:nvGrpSpPr>
        <p:grpSpPr>
          <a:xfrm>
            <a:off x="6567413" y="1419275"/>
            <a:ext cx="2230083" cy="427599"/>
            <a:chOff x="6815241" y="940711"/>
            <a:chExt cx="2230083" cy="427599"/>
          </a:xfrm>
        </p:grpSpPr>
        <p:sp>
          <p:nvSpPr>
            <p:cNvPr id="5" name="Rectangle 4">
              <a:extLst>
                <a:ext uri="{FF2B5EF4-FFF2-40B4-BE49-F238E27FC236}">
                  <a16:creationId xmlns:a16="http://schemas.microsoft.com/office/drawing/2014/main" id="{942B4118-D77A-8629-0154-C611383BCDD5}"/>
                </a:ext>
              </a:extLst>
            </p:cNvPr>
            <p:cNvSpPr/>
            <p:nvPr/>
          </p:nvSpPr>
          <p:spPr bwMode="auto">
            <a:xfrm>
              <a:off x="6815241" y="940713"/>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8730443E-1BE5-8E2F-7190-3702BE796EC6}"/>
                </a:ext>
              </a:extLst>
            </p:cNvPr>
            <p:cNvSpPr txBox="1"/>
            <p:nvPr/>
          </p:nvSpPr>
          <p:spPr>
            <a:xfrm>
              <a:off x="7166127" y="940711"/>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p:sp>
        <p:nvSpPr>
          <p:cNvPr id="8" name="TextBox 7">
            <a:extLst>
              <a:ext uri="{FF2B5EF4-FFF2-40B4-BE49-F238E27FC236}">
                <a16:creationId xmlns:a16="http://schemas.microsoft.com/office/drawing/2014/main" id="{F360D6B5-4F34-7777-3971-364E09569608}"/>
              </a:ext>
            </a:extLst>
          </p:cNvPr>
          <p:cNvSpPr txBox="1"/>
          <p:nvPr/>
        </p:nvSpPr>
        <p:spPr>
          <a:xfrm>
            <a:off x="2161309" y="3554527"/>
            <a:ext cx="4581236" cy="400110"/>
          </a:xfrm>
          <a:prstGeom prst="rect">
            <a:avLst/>
          </a:prstGeom>
          <a:noFill/>
        </p:spPr>
        <p:txBody>
          <a:bodyPr wrap="square">
            <a:spAutoFit/>
          </a:bodyPr>
          <a:lstStyle/>
          <a:p>
            <a:r>
              <a:rPr lang="en-US" dirty="0"/>
              <a:t>April 11th</a:t>
            </a:r>
          </a:p>
        </p:txBody>
      </p:sp>
    </p:spTree>
    <p:extLst>
      <p:ext uri="{BB962C8B-B14F-4D97-AF65-F5344CB8AC3E}">
        <p14:creationId xmlns:p14="http://schemas.microsoft.com/office/powerpoint/2010/main" val="4294851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051D-ECB5-A26B-AC82-34DB045AEF2C}"/>
              </a:ext>
            </a:extLst>
          </p:cNvPr>
          <p:cNvSpPr>
            <a:spLocks noGrp="1"/>
          </p:cNvSpPr>
          <p:nvPr>
            <p:ph type="title"/>
          </p:nvPr>
        </p:nvSpPr>
        <p:spPr/>
        <p:txBody>
          <a:bodyPr/>
          <a:lstStyle/>
          <a:p>
            <a:r>
              <a:rPr lang="en-US"/>
              <a:t>Agenda for today</a:t>
            </a:r>
          </a:p>
        </p:txBody>
      </p:sp>
      <p:sp>
        <p:nvSpPr>
          <p:cNvPr id="3" name="Content Placeholder 2">
            <a:extLst>
              <a:ext uri="{FF2B5EF4-FFF2-40B4-BE49-F238E27FC236}">
                <a16:creationId xmlns:a16="http://schemas.microsoft.com/office/drawing/2014/main" id="{8A2AC6E0-7DB4-0E15-835B-07BBAB35FA8F}"/>
              </a:ext>
            </a:extLst>
          </p:cNvPr>
          <p:cNvSpPr>
            <a:spLocks noGrp="1"/>
          </p:cNvSpPr>
          <p:nvPr>
            <p:ph idx="1"/>
          </p:nvPr>
        </p:nvSpPr>
        <p:spPr/>
        <p:txBody>
          <a:bodyPr/>
          <a:lstStyle/>
          <a:p>
            <a:r>
              <a:rPr lang="en-US"/>
              <a:t>Discuss Ph.D. qualifying exam (“the Qual”) philosophy</a:t>
            </a:r>
          </a:p>
          <a:p>
            <a:endParaRPr lang="en-US"/>
          </a:p>
          <a:p>
            <a:r>
              <a:rPr lang="en-US"/>
              <a:t>Discuss details about the Qual</a:t>
            </a:r>
          </a:p>
          <a:p>
            <a:pPr lvl="1"/>
            <a:r>
              <a:rPr lang="en-US"/>
              <a:t>Important phases</a:t>
            </a:r>
          </a:p>
          <a:p>
            <a:pPr lvl="1"/>
            <a:r>
              <a:rPr lang="en-US"/>
              <a:t>Associated dates and deadlines</a:t>
            </a:r>
          </a:p>
          <a:p>
            <a:endParaRPr lang="en-US"/>
          </a:p>
          <a:p>
            <a:r>
              <a:rPr lang="en-US"/>
              <a:t>Q&amp;A at the end</a:t>
            </a:r>
          </a:p>
          <a:p>
            <a:endParaRPr lang="en-US"/>
          </a:p>
          <a:p>
            <a:r>
              <a:rPr lang="en-US" u="sng"/>
              <a:t>Caution</a:t>
            </a:r>
            <a:r>
              <a:rPr lang="en-US"/>
              <a:t>:   Besides these slides, you must also attend GSC chair presentation or watch its recorded video</a:t>
            </a:r>
          </a:p>
          <a:p>
            <a:endParaRPr lang="en-US"/>
          </a:p>
        </p:txBody>
      </p:sp>
    </p:spTree>
    <p:extLst>
      <p:ext uri="{BB962C8B-B14F-4D97-AF65-F5344CB8AC3E}">
        <p14:creationId xmlns:p14="http://schemas.microsoft.com/office/powerpoint/2010/main" val="247918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83812-4223-9D31-5229-97CCECE6596F}"/>
              </a:ext>
            </a:extLst>
          </p:cNvPr>
          <p:cNvSpPr>
            <a:spLocks noGrp="1"/>
          </p:cNvSpPr>
          <p:nvPr>
            <p:ph type="title"/>
          </p:nvPr>
        </p:nvSpPr>
        <p:spPr/>
        <p:txBody>
          <a:bodyPr/>
          <a:lstStyle/>
          <a:p>
            <a:r>
              <a:rPr lang="en-US"/>
              <a:t>Exam committee</a:t>
            </a:r>
          </a:p>
        </p:txBody>
      </p:sp>
      <p:sp>
        <p:nvSpPr>
          <p:cNvPr id="3" name="Content Placeholder 2">
            <a:extLst>
              <a:ext uri="{FF2B5EF4-FFF2-40B4-BE49-F238E27FC236}">
                <a16:creationId xmlns:a16="http://schemas.microsoft.com/office/drawing/2014/main" id="{0DE92F28-D245-66A2-C6DE-85FE73DD679A}"/>
              </a:ext>
            </a:extLst>
          </p:cNvPr>
          <p:cNvSpPr>
            <a:spLocks noGrp="1"/>
          </p:cNvSpPr>
          <p:nvPr>
            <p:ph idx="1"/>
          </p:nvPr>
        </p:nvSpPr>
        <p:spPr>
          <a:xfrm>
            <a:off x="67975" y="651265"/>
            <a:ext cx="8819465" cy="5486400"/>
          </a:xfrm>
        </p:spPr>
        <p:txBody>
          <a:bodyPr/>
          <a:lstStyle/>
          <a:p>
            <a:r>
              <a:rPr lang="en-US"/>
              <a:t>Based on Ranked list </a:t>
            </a:r>
            <a:r>
              <a:rPr lang="en-US" u="sng"/>
              <a:t>you</a:t>
            </a:r>
            <a:r>
              <a:rPr lang="en-US"/>
              <a:t> provided, GSC selects exactly three [3] </a:t>
            </a:r>
          </a:p>
          <a:p>
            <a:pPr marL="0" indent="0">
              <a:buNone/>
            </a:pPr>
            <a:r>
              <a:rPr lang="en-US"/>
              <a:t>	faculty for your Exam committee</a:t>
            </a:r>
          </a:p>
          <a:p>
            <a:pPr marL="0" indent="0">
              <a:buNone/>
            </a:pPr>
            <a:endParaRPr lang="en-US" i="1">
              <a:solidFill>
                <a:srgbClr val="0070C0"/>
              </a:solidFill>
            </a:endParaRPr>
          </a:p>
          <a:p>
            <a:r>
              <a:rPr lang="en-US"/>
              <a:t>Email will inform you of </a:t>
            </a:r>
            <a:r>
              <a:rPr lang="en-US">
                <a:solidFill>
                  <a:srgbClr val="0070C0"/>
                </a:solidFill>
              </a:rPr>
              <a:t>committee</a:t>
            </a:r>
            <a:r>
              <a:rPr lang="en-US"/>
              <a:t> + </a:t>
            </a:r>
            <a:r>
              <a:rPr lang="en-US">
                <a:solidFill>
                  <a:srgbClr val="0070C0"/>
                </a:solidFill>
              </a:rPr>
              <a:t>date</a:t>
            </a:r>
            <a:r>
              <a:rPr lang="en-US"/>
              <a:t>/</a:t>
            </a:r>
            <a:r>
              <a:rPr lang="en-US">
                <a:solidFill>
                  <a:srgbClr val="0070C0"/>
                </a:solidFill>
              </a:rPr>
              <a:t>time</a:t>
            </a:r>
            <a:r>
              <a:rPr lang="en-US"/>
              <a:t>/</a:t>
            </a:r>
            <a:r>
              <a:rPr lang="en-US">
                <a:solidFill>
                  <a:srgbClr val="0070C0"/>
                </a:solidFill>
              </a:rPr>
              <a:t>location</a:t>
            </a:r>
            <a:r>
              <a:rPr lang="en-US"/>
              <a:t> of your exam</a:t>
            </a:r>
          </a:p>
          <a:p>
            <a:pPr lvl="1"/>
            <a:endParaRPr lang="en-US"/>
          </a:p>
          <a:p>
            <a:r>
              <a:rPr lang="en-US"/>
              <a:t>GSC will </a:t>
            </a:r>
            <a:r>
              <a:rPr lang="en-US" u="sng"/>
              <a:t>try</a:t>
            </a:r>
            <a:r>
              <a:rPr lang="en-US"/>
              <a:t> to provide you with your higher ranked choices,</a:t>
            </a:r>
          </a:p>
          <a:p>
            <a:pPr marL="0" indent="0">
              <a:buNone/>
            </a:pPr>
            <a:r>
              <a:rPr lang="en-US"/>
              <a:t>	but will balance that with </a:t>
            </a:r>
            <a:r>
              <a:rPr lang="en-US" u="sng"/>
              <a:t>fairness</a:t>
            </a:r>
            <a:r>
              <a:rPr lang="en-US"/>
              <a:t> to other students,</a:t>
            </a:r>
          </a:p>
          <a:p>
            <a:pPr marL="0" indent="0">
              <a:buNone/>
            </a:pPr>
            <a:r>
              <a:rPr lang="en-US"/>
              <a:t>	while also </a:t>
            </a:r>
            <a:r>
              <a:rPr lang="en-US" u="sng"/>
              <a:t>avoiding</a:t>
            </a:r>
            <a:r>
              <a:rPr lang="en-US"/>
              <a:t> over-loading individual faculty</a:t>
            </a:r>
          </a:p>
          <a:p>
            <a:pPr lvl="1"/>
            <a:r>
              <a:rPr lang="en-US"/>
              <a:t>(GSC solves a ‘Graph matching problem’ based on all Qual declarations) </a:t>
            </a:r>
          </a:p>
        </p:txBody>
      </p:sp>
      <p:sp>
        <p:nvSpPr>
          <p:cNvPr id="4" name="TextBox 3">
            <a:extLst>
              <a:ext uri="{FF2B5EF4-FFF2-40B4-BE49-F238E27FC236}">
                <a16:creationId xmlns:a16="http://schemas.microsoft.com/office/drawing/2014/main" id="{9D5F245F-A8D3-57B2-DADD-260AD60AF75A}"/>
              </a:ext>
            </a:extLst>
          </p:cNvPr>
          <p:cNvSpPr txBox="1"/>
          <p:nvPr/>
        </p:nvSpPr>
        <p:spPr>
          <a:xfrm>
            <a:off x="6843650" y="894535"/>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b="1" i="1">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137" name="Group 136">
            <a:extLst>
              <a:ext uri="{FF2B5EF4-FFF2-40B4-BE49-F238E27FC236}">
                <a16:creationId xmlns:a16="http://schemas.microsoft.com/office/drawing/2014/main" id="{6D9E4964-6395-5EF8-E3C5-BF7A652DB0AB}"/>
              </a:ext>
            </a:extLst>
          </p:cNvPr>
          <p:cNvGrpSpPr/>
          <p:nvPr/>
        </p:nvGrpSpPr>
        <p:grpSpPr>
          <a:xfrm>
            <a:off x="274649" y="4658620"/>
            <a:ext cx="8382611" cy="1567700"/>
            <a:chOff x="254915" y="4724400"/>
            <a:chExt cx="8382611" cy="1567700"/>
          </a:xfrm>
        </p:grpSpPr>
        <p:grpSp>
          <p:nvGrpSpPr>
            <p:cNvPr id="61" name="Group 60">
              <a:extLst>
                <a:ext uri="{FF2B5EF4-FFF2-40B4-BE49-F238E27FC236}">
                  <a16:creationId xmlns:a16="http://schemas.microsoft.com/office/drawing/2014/main" id="{C0CB47FD-C395-DF38-39FA-35630BAE3613}"/>
                </a:ext>
              </a:extLst>
            </p:cNvPr>
            <p:cNvGrpSpPr/>
            <p:nvPr/>
          </p:nvGrpSpPr>
          <p:grpSpPr>
            <a:xfrm>
              <a:off x="1600200" y="5181600"/>
              <a:ext cx="5441312" cy="741168"/>
              <a:chOff x="1600200" y="5181600"/>
              <a:chExt cx="5441312" cy="741168"/>
            </a:xfrm>
          </p:grpSpPr>
          <p:cxnSp>
            <p:nvCxnSpPr>
              <p:cNvPr id="62" name="Straight Connector 61">
                <a:extLst>
                  <a:ext uri="{FF2B5EF4-FFF2-40B4-BE49-F238E27FC236}">
                    <a16:creationId xmlns:a16="http://schemas.microsoft.com/office/drawing/2014/main" id="{789BCA50-7859-9EE8-5091-8DBDD49E5342}"/>
                  </a:ext>
                </a:extLst>
              </p:cNvPr>
              <p:cNvCxnSpPr>
                <a:stCxn id="92" idx="4"/>
                <a:endCxn id="99" idx="0"/>
              </p:cNvCxnSpPr>
              <p:nvPr/>
            </p:nvCxnSpPr>
            <p:spPr bwMode="auto">
              <a:xfrm>
                <a:off x="1600200" y="5181600"/>
                <a:ext cx="5441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a:extLst>
                  <a:ext uri="{FF2B5EF4-FFF2-40B4-BE49-F238E27FC236}">
                    <a16:creationId xmlns:a16="http://schemas.microsoft.com/office/drawing/2014/main" id="{0E3334C2-6F16-69A4-3F89-4829C37D5021}"/>
                  </a:ext>
                </a:extLst>
              </p:cNvPr>
              <p:cNvCxnSpPr>
                <a:stCxn id="90" idx="4"/>
                <a:endCxn id="99" idx="0"/>
              </p:cNvCxnSpPr>
              <p:nvPr/>
            </p:nvCxnSpPr>
            <p:spPr bwMode="auto">
              <a:xfrm>
                <a:off x="2514600" y="5181600"/>
                <a:ext cx="45269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4" name="Straight Connector 63">
                <a:extLst>
                  <a:ext uri="{FF2B5EF4-FFF2-40B4-BE49-F238E27FC236}">
                    <a16:creationId xmlns:a16="http://schemas.microsoft.com/office/drawing/2014/main" id="{E99D9519-A21E-C051-37B0-AF063EFFE0DC}"/>
                  </a:ext>
                </a:extLst>
              </p:cNvPr>
              <p:cNvCxnSpPr>
                <a:stCxn id="88" idx="4"/>
                <a:endCxn id="99" idx="0"/>
              </p:cNvCxnSpPr>
              <p:nvPr/>
            </p:nvCxnSpPr>
            <p:spPr bwMode="auto">
              <a:xfrm>
                <a:off x="3429000" y="5181600"/>
                <a:ext cx="3612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5" name="Group 64">
              <a:extLst>
                <a:ext uri="{FF2B5EF4-FFF2-40B4-BE49-F238E27FC236}">
                  <a16:creationId xmlns:a16="http://schemas.microsoft.com/office/drawing/2014/main" id="{AC64C002-BA42-A84C-A3F0-86D8790000FD}"/>
                </a:ext>
              </a:extLst>
            </p:cNvPr>
            <p:cNvGrpSpPr/>
            <p:nvPr/>
          </p:nvGrpSpPr>
          <p:grpSpPr>
            <a:xfrm>
              <a:off x="1600200" y="5181600"/>
              <a:ext cx="4222112" cy="741168"/>
              <a:chOff x="1600200" y="5181600"/>
              <a:chExt cx="4222112" cy="741168"/>
            </a:xfrm>
          </p:grpSpPr>
          <p:cxnSp>
            <p:nvCxnSpPr>
              <p:cNvPr id="66" name="Straight Connector 65">
                <a:extLst>
                  <a:ext uri="{FF2B5EF4-FFF2-40B4-BE49-F238E27FC236}">
                    <a16:creationId xmlns:a16="http://schemas.microsoft.com/office/drawing/2014/main" id="{07F061F1-EF5B-CB9B-3D90-7559B4841D19}"/>
                  </a:ext>
                </a:extLst>
              </p:cNvPr>
              <p:cNvCxnSpPr>
                <a:stCxn id="92" idx="4"/>
                <a:endCxn id="98" idx="0"/>
              </p:cNvCxnSpPr>
              <p:nvPr/>
            </p:nvCxnSpPr>
            <p:spPr bwMode="auto">
              <a:xfrm>
                <a:off x="1600200" y="5181600"/>
                <a:ext cx="42221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B20E8DBC-BF25-9756-B9E6-6B23751C74FA}"/>
                  </a:ext>
                </a:extLst>
              </p:cNvPr>
              <p:cNvCxnSpPr>
                <a:stCxn id="90" idx="4"/>
                <a:endCxn id="98" idx="0"/>
              </p:cNvCxnSpPr>
              <p:nvPr/>
            </p:nvCxnSpPr>
            <p:spPr bwMode="auto">
              <a:xfrm>
                <a:off x="2514600" y="5181600"/>
                <a:ext cx="33077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48DA973F-E778-C1BE-5C84-63B67037779A}"/>
                  </a:ext>
                </a:extLst>
              </p:cNvPr>
              <p:cNvCxnSpPr>
                <a:stCxn id="88" idx="4"/>
                <a:endCxn id="98" idx="0"/>
              </p:cNvCxnSpPr>
              <p:nvPr/>
            </p:nvCxnSpPr>
            <p:spPr bwMode="auto">
              <a:xfrm>
                <a:off x="3429000" y="5181600"/>
                <a:ext cx="2393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69" name="Group 68">
              <a:extLst>
                <a:ext uri="{FF2B5EF4-FFF2-40B4-BE49-F238E27FC236}">
                  <a16:creationId xmlns:a16="http://schemas.microsoft.com/office/drawing/2014/main" id="{4F4B2074-705B-CA01-48DC-A93155359F53}"/>
                </a:ext>
              </a:extLst>
            </p:cNvPr>
            <p:cNvGrpSpPr/>
            <p:nvPr/>
          </p:nvGrpSpPr>
          <p:grpSpPr>
            <a:xfrm>
              <a:off x="1371600" y="4724400"/>
              <a:ext cx="7265926" cy="457200"/>
              <a:chOff x="1371600" y="4724400"/>
              <a:chExt cx="7265926" cy="457200"/>
            </a:xfrm>
          </p:grpSpPr>
          <p:grpSp>
            <p:nvGrpSpPr>
              <p:cNvPr id="70" name="Group 69">
                <a:extLst>
                  <a:ext uri="{FF2B5EF4-FFF2-40B4-BE49-F238E27FC236}">
                    <a16:creationId xmlns:a16="http://schemas.microsoft.com/office/drawing/2014/main" id="{E5501F7E-12D5-61FB-F265-F7ECC1DFE4C9}"/>
                  </a:ext>
                </a:extLst>
              </p:cNvPr>
              <p:cNvGrpSpPr/>
              <p:nvPr/>
            </p:nvGrpSpPr>
            <p:grpSpPr>
              <a:xfrm>
                <a:off x="1371600" y="4724400"/>
                <a:ext cx="484125" cy="457200"/>
                <a:chOff x="1295400" y="4724400"/>
                <a:chExt cx="484125" cy="457200"/>
              </a:xfrm>
            </p:grpSpPr>
            <p:sp>
              <p:nvSpPr>
                <p:cNvPr id="92" name="Oval 91">
                  <a:extLst>
                    <a:ext uri="{FF2B5EF4-FFF2-40B4-BE49-F238E27FC236}">
                      <a16:creationId xmlns:a16="http://schemas.microsoft.com/office/drawing/2014/main" id="{EE42D1A3-37FC-A706-AAD0-7CA467BA692F}"/>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93" name="TextBox 92">
                  <a:extLst>
                    <a:ext uri="{FF2B5EF4-FFF2-40B4-BE49-F238E27FC236}">
                      <a16:creationId xmlns:a16="http://schemas.microsoft.com/office/drawing/2014/main" id="{03F4123E-034F-29E8-AB0C-A7CF64620408}"/>
                    </a:ext>
                  </a:extLst>
                </p:cNvPr>
                <p:cNvSpPr txBox="1"/>
                <p:nvPr/>
              </p:nvSpPr>
              <p:spPr>
                <a:xfrm>
                  <a:off x="1325554" y="4767710"/>
                  <a:ext cx="453971" cy="369332"/>
                </a:xfrm>
                <a:prstGeom prst="rect">
                  <a:avLst/>
                </a:prstGeom>
                <a:noFill/>
              </p:spPr>
              <p:txBody>
                <a:bodyPr wrap="none" rtlCol="0">
                  <a:spAutoFit/>
                </a:bodyPr>
                <a:lstStyle/>
                <a:p>
                  <a:r>
                    <a:rPr lang="en-US" sz="1800">
                      <a:solidFill>
                        <a:schemeClr val="tx1"/>
                      </a:solidFill>
                    </a:rPr>
                    <a:t>F1</a:t>
                  </a:r>
                  <a:endParaRPr lang="en-US" sz="1800" dirty="0">
                    <a:solidFill>
                      <a:schemeClr val="tx1"/>
                    </a:solidFill>
                  </a:endParaRPr>
                </a:p>
              </p:txBody>
            </p:sp>
          </p:grpSp>
          <p:grpSp>
            <p:nvGrpSpPr>
              <p:cNvPr id="71" name="Group 70">
                <a:extLst>
                  <a:ext uri="{FF2B5EF4-FFF2-40B4-BE49-F238E27FC236}">
                    <a16:creationId xmlns:a16="http://schemas.microsoft.com/office/drawing/2014/main" id="{88E6061F-266E-47C0-9523-3770608B600C}"/>
                  </a:ext>
                </a:extLst>
              </p:cNvPr>
              <p:cNvGrpSpPr/>
              <p:nvPr/>
            </p:nvGrpSpPr>
            <p:grpSpPr>
              <a:xfrm>
                <a:off x="2286000" y="4724400"/>
                <a:ext cx="484125" cy="457200"/>
                <a:chOff x="1295400" y="4724400"/>
                <a:chExt cx="484125" cy="457200"/>
              </a:xfrm>
            </p:grpSpPr>
            <p:sp>
              <p:nvSpPr>
                <p:cNvPr id="90" name="Oval 89">
                  <a:extLst>
                    <a:ext uri="{FF2B5EF4-FFF2-40B4-BE49-F238E27FC236}">
                      <a16:creationId xmlns:a16="http://schemas.microsoft.com/office/drawing/2014/main" id="{4F072866-6577-E478-3DAA-BB512EE26E0D}"/>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91" name="TextBox 90">
                  <a:extLst>
                    <a:ext uri="{FF2B5EF4-FFF2-40B4-BE49-F238E27FC236}">
                      <a16:creationId xmlns:a16="http://schemas.microsoft.com/office/drawing/2014/main" id="{592B77CC-2A2C-6BFB-FA52-F8BB0AE4F5BE}"/>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F2</a:t>
                  </a:r>
                  <a:endParaRPr lang="en-US" sz="1800" dirty="0">
                    <a:solidFill>
                      <a:schemeClr val="tx1"/>
                    </a:solidFill>
                  </a:endParaRPr>
                </a:p>
              </p:txBody>
            </p:sp>
          </p:grpSp>
          <p:grpSp>
            <p:nvGrpSpPr>
              <p:cNvPr id="72" name="Group 71">
                <a:extLst>
                  <a:ext uri="{FF2B5EF4-FFF2-40B4-BE49-F238E27FC236}">
                    <a16:creationId xmlns:a16="http://schemas.microsoft.com/office/drawing/2014/main" id="{6F622D5C-A14C-D83A-F30B-1A0763527711}"/>
                  </a:ext>
                </a:extLst>
              </p:cNvPr>
              <p:cNvGrpSpPr/>
              <p:nvPr/>
            </p:nvGrpSpPr>
            <p:grpSpPr>
              <a:xfrm>
                <a:off x="3200400" y="4724400"/>
                <a:ext cx="484125" cy="457200"/>
                <a:chOff x="1295400" y="4724400"/>
                <a:chExt cx="484125" cy="457200"/>
              </a:xfrm>
            </p:grpSpPr>
            <p:sp>
              <p:nvSpPr>
                <p:cNvPr id="88" name="Oval 87">
                  <a:extLst>
                    <a:ext uri="{FF2B5EF4-FFF2-40B4-BE49-F238E27FC236}">
                      <a16:creationId xmlns:a16="http://schemas.microsoft.com/office/drawing/2014/main" id="{037D0AB7-7DDE-FFAE-0B1B-E3CBEDF14F18}"/>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9" name="TextBox 88">
                  <a:extLst>
                    <a:ext uri="{FF2B5EF4-FFF2-40B4-BE49-F238E27FC236}">
                      <a16:creationId xmlns:a16="http://schemas.microsoft.com/office/drawing/2014/main" id="{CE9D5139-8739-E9E9-16BF-DC8DD27402F2}"/>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F3</a:t>
                  </a:r>
                  <a:endParaRPr lang="en-US" sz="1800" dirty="0">
                    <a:solidFill>
                      <a:schemeClr val="tx1"/>
                    </a:solidFill>
                  </a:endParaRPr>
                </a:p>
              </p:txBody>
            </p:sp>
          </p:grpSp>
          <p:grpSp>
            <p:nvGrpSpPr>
              <p:cNvPr id="73" name="Group 72">
                <a:extLst>
                  <a:ext uri="{FF2B5EF4-FFF2-40B4-BE49-F238E27FC236}">
                    <a16:creationId xmlns:a16="http://schemas.microsoft.com/office/drawing/2014/main" id="{3E130CD1-981A-508D-D555-5BEB28E8C363}"/>
                  </a:ext>
                </a:extLst>
              </p:cNvPr>
              <p:cNvGrpSpPr/>
              <p:nvPr/>
            </p:nvGrpSpPr>
            <p:grpSpPr>
              <a:xfrm>
                <a:off x="4114800" y="4724400"/>
                <a:ext cx="484125" cy="457200"/>
                <a:chOff x="1295400" y="4724400"/>
                <a:chExt cx="484125" cy="457200"/>
              </a:xfrm>
            </p:grpSpPr>
            <p:sp>
              <p:nvSpPr>
                <p:cNvPr id="86" name="Oval 85">
                  <a:extLst>
                    <a:ext uri="{FF2B5EF4-FFF2-40B4-BE49-F238E27FC236}">
                      <a16:creationId xmlns:a16="http://schemas.microsoft.com/office/drawing/2014/main" id="{81091EE3-D139-768A-7000-6521DDD4BA9B}"/>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7" name="TextBox 86">
                  <a:extLst>
                    <a:ext uri="{FF2B5EF4-FFF2-40B4-BE49-F238E27FC236}">
                      <a16:creationId xmlns:a16="http://schemas.microsoft.com/office/drawing/2014/main" id="{641BBFD7-54AF-866E-C03A-CE77BF0D7973}"/>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F4</a:t>
                  </a:r>
                  <a:endParaRPr lang="en-US" sz="1800" dirty="0">
                    <a:solidFill>
                      <a:schemeClr val="tx1"/>
                    </a:solidFill>
                  </a:endParaRPr>
                </a:p>
              </p:txBody>
            </p:sp>
          </p:grpSp>
          <p:grpSp>
            <p:nvGrpSpPr>
              <p:cNvPr id="74" name="Group 73">
                <a:extLst>
                  <a:ext uri="{FF2B5EF4-FFF2-40B4-BE49-F238E27FC236}">
                    <a16:creationId xmlns:a16="http://schemas.microsoft.com/office/drawing/2014/main" id="{3F073FDF-B2A3-92BF-16AC-A95A763929A0}"/>
                  </a:ext>
                </a:extLst>
              </p:cNvPr>
              <p:cNvGrpSpPr/>
              <p:nvPr/>
            </p:nvGrpSpPr>
            <p:grpSpPr>
              <a:xfrm>
                <a:off x="5105400" y="4724400"/>
                <a:ext cx="484125" cy="457200"/>
                <a:chOff x="1295400" y="4724400"/>
                <a:chExt cx="484125" cy="457200"/>
              </a:xfrm>
            </p:grpSpPr>
            <p:sp>
              <p:nvSpPr>
                <p:cNvPr id="84" name="Oval 83">
                  <a:extLst>
                    <a:ext uri="{FF2B5EF4-FFF2-40B4-BE49-F238E27FC236}">
                      <a16:creationId xmlns:a16="http://schemas.microsoft.com/office/drawing/2014/main" id="{21D61A08-527C-B01D-82BC-B24AB8D97A1D}"/>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5" name="TextBox 84">
                  <a:extLst>
                    <a:ext uri="{FF2B5EF4-FFF2-40B4-BE49-F238E27FC236}">
                      <a16:creationId xmlns:a16="http://schemas.microsoft.com/office/drawing/2014/main" id="{06802FC3-A975-F682-B9CF-3F443E1E22BB}"/>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F5</a:t>
                  </a:r>
                  <a:endParaRPr lang="en-US" sz="1800" dirty="0">
                    <a:solidFill>
                      <a:schemeClr val="tx1"/>
                    </a:solidFill>
                  </a:endParaRPr>
                </a:p>
              </p:txBody>
            </p:sp>
          </p:grpSp>
          <p:grpSp>
            <p:nvGrpSpPr>
              <p:cNvPr id="75" name="Group 74">
                <a:extLst>
                  <a:ext uri="{FF2B5EF4-FFF2-40B4-BE49-F238E27FC236}">
                    <a16:creationId xmlns:a16="http://schemas.microsoft.com/office/drawing/2014/main" id="{D9299EFE-8F47-C635-84E5-01D05EC6D3E9}"/>
                  </a:ext>
                </a:extLst>
              </p:cNvPr>
              <p:cNvGrpSpPr/>
              <p:nvPr/>
            </p:nvGrpSpPr>
            <p:grpSpPr>
              <a:xfrm>
                <a:off x="6096000" y="4724400"/>
                <a:ext cx="484125" cy="457200"/>
                <a:chOff x="1295400" y="4724400"/>
                <a:chExt cx="484125" cy="457200"/>
              </a:xfrm>
            </p:grpSpPr>
            <p:sp>
              <p:nvSpPr>
                <p:cNvPr id="82" name="Oval 81">
                  <a:extLst>
                    <a:ext uri="{FF2B5EF4-FFF2-40B4-BE49-F238E27FC236}">
                      <a16:creationId xmlns:a16="http://schemas.microsoft.com/office/drawing/2014/main" id="{5E52A746-C806-2BEE-73E3-89F40AC57B70}"/>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3" name="TextBox 82">
                  <a:extLst>
                    <a:ext uri="{FF2B5EF4-FFF2-40B4-BE49-F238E27FC236}">
                      <a16:creationId xmlns:a16="http://schemas.microsoft.com/office/drawing/2014/main" id="{FB007E35-B107-5EE1-095D-BD618553F524}"/>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F6</a:t>
                  </a:r>
                  <a:endParaRPr lang="en-US" sz="1800" dirty="0">
                    <a:solidFill>
                      <a:schemeClr val="tx1"/>
                    </a:solidFill>
                  </a:endParaRPr>
                </a:p>
              </p:txBody>
            </p:sp>
          </p:grpSp>
          <p:grpSp>
            <p:nvGrpSpPr>
              <p:cNvPr id="76" name="Group 75">
                <a:extLst>
                  <a:ext uri="{FF2B5EF4-FFF2-40B4-BE49-F238E27FC236}">
                    <a16:creationId xmlns:a16="http://schemas.microsoft.com/office/drawing/2014/main" id="{C6C54AC1-5654-A039-FC45-1ED61FA2335B}"/>
                  </a:ext>
                </a:extLst>
              </p:cNvPr>
              <p:cNvGrpSpPr/>
              <p:nvPr/>
            </p:nvGrpSpPr>
            <p:grpSpPr>
              <a:xfrm>
                <a:off x="7086600" y="4724400"/>
                <a:ext cx="484125" cy="457200"/>
                <a:chOff x="1295400" y="4724400"/>
                <a:chExt cx="484125" cy="457200"/>
              </a:xfrm>
            </p:grpSpPr>
            <p:sp>
              <p:nvSpPr>
                <p:cNvPr id="80" name="Oval 79">
                  <a:extLst>
                    <a:ext uri="{FF2B5EF4-FFF2-40B4-BE49-F238E27FC236}">
                      <a16:creationId xmlns:a16="http://schemas.microsoft.com/office/drawing/2014/main" id="{D89C0840-EA65-9921-134F-BFBC64E7146B}"/>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81" name="TextBox 80">
                  <a:extLst>
                    <a:ext uri="{FF2B5EF4-FFF2-40B4-BE49-F238E27FC236}">
                      <a16:creationId xmlns:a16="http://schemas.microsoft.com/office/drawing/2014/main" id="{95042F90-2719-3F35-E49C-23461B1BAA22}"/>
                    </a:ext>
                  </a:extLst>
                </p:cNvPr>
                <p:cNvSpPr txBox="1"/>
                <p:nvPr/>
              </p:nvSpPr>
              <p:spPr>
                <a:xfrm>
                  <a:off x="1325555" y="4767710"/>
                  <a:ext cx="453970" cy="369332"/>
                </a:xfrm>
                <a:prstGeom prst="rect">
                  <a:avLst/>
                </a:prstGeom>
                <a:noFill/>
              </p:spPr>
              <p:txBody>
                <a:bodyPr wrap="none" rtlCol="0">
                  <a:spAutoFit/>
                </a:bodyPr>
                <a:lstStyle/>
                <a:p>
                  <a:r>
                    <a:rPr lang="en-US" sz="1800">
                      <a:solidFill>
                        <a:schemeClr val="tx1"/>
                      </a:solidFill>
                    </a:rPr>
                    <a:t>F7</a:t>
                  </a:r>
                  <a:endParaRPr lang="en-US" sz="1800" dirty="0">
                    <a:solidFill>
                      <a:schemeClr val="tx1"/>
                    </a:solidFill>
                  </a:endParaRPr>
                </a:p>
              </p:txBody>
            </p:sp>
          </p:grpSp>
          <p:grpSp>
            <p:nvGrpSpPr>
              <p:cNvPr id="77" name="Group 76">
                <a:extLst>
                  <a:ext uri="{FF2B5EF4-FFF2-40B4-BE49-F238E27FC236}">
                    <a16:creationId xmlns:a16="http://schemas.microsoft.com/office/drawing/2014/main" id="{4F62918D-96C1-CBA4-6340-CF89E8A58032}"/>
                  </a:ext>
                </a:extLst>
              </p:cNvPr>
              <p:cNvGrpSpPr/>
              <p:nvPr/>
            </p:nvGrpSpPr>
            <p:grpSpPr>
              <a:xfrm>
                <a:off x="8153400" y="4724400"/>
                <a:ext cx="484126" cy="457200"/>
                <a:chOff x="1295400" y="4724400"/>
                <a:chExt cx="484126" cy="457200"/>
              </a:xfrm>
            </p:grpSpPr>
            <p:sp>
              <p:nvSpPr>
                <p:cNvPr id="78" name="Oval 77">
                  <a:extLst>
                    <a:ext uri="{FF2B5EF4-FFF2-40B4-BE49-F238E27FC236}">
                      <a16:creationId xmlns:a16="http://schemas.microsoft.com/office/drawing/2014/main" id="{72DF29E5-A675-B230-9F34-B3EED8D95C9B}"/>
                    </a:ext>
                  </a:extLst>
                </p:cNvPr>
                <p:cNvSpPr/>
                <p:nvPr/>
              </p:nvSpPr>
              <p:spPr bwMode="auto">
                <a:xfrm>
                  <a:off x="1295400" y="4724400"/>
                  <a:ext cx="457200" cy="457200"/>
                </a:xfrm>
                <a:prstGeom prst="ellipse">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79" name="TextBox 78">
                  <a:extLst>
                    <a:ext uri="{FF2B5EF4-FFF2-40B4-BE49-F238E27FC236}">
                      <a16:creationId xmlns:a16="http://schemas.microsoft.com/office/drawing/2014/main" id="{B05743C5-03D8-B19D-05A2-3A16703FD919}"/>
                    </a:ext>
                  </a:extLst>
                </p:cNvPr>
                <p:cNvSpPr txBox="1"/>
                <p:nvPr/>
              </p:nvSpPr>
              <p:spPr>
                <a:xfrm>
                  <a:off x="1325555" y="4767710"/>
                  <a:ext cx="453971" cy="369332"/>
                </a:xfrm>
                <a:prstGeom prst="rect">
                  <a:avLst/>
                </a:prstGeom>
                <a:noFill/>
              </p:spPr>
              <p:txBody>
                <a:bodyPr wrap="none" rtlCol="0">
                  <a:spAutoFit/>
                </a:bodyPr>
                <a:lstStyle/>
                <a:p>
                  <a:r>
                    <a:rPr lang="en-US" sz="1800">
                      <a:solidFill>
                        <a:schemeClr val="tx1"/>
                      </a:solidFill>
                    </a:rPr>
                    <a:t>F8</a:t>
                  </a:r>
                  <a:endParaRPr lang="en-US" sz="1800" dirty="0">
                    <a:solidFill>
                      <a:schemeClr val="tx1"/>
                    </a:solidFill>
                  </a:endParaRPr>
                </a:p>
              </p:txBody>
            </p:sp>
          </p:grpSp>
        </p:grpSp>
        <p:grpSp>
          <p:nvGrpSpPr>
            <p:cNvPr id="94" name="Group 93">
              <a:extLst>
                <a:ext uri="{FF2B5EF4-FFF2-40B4-BE49-F238E27FC236}">
                  <a16:creationId xmlns:a16="http://schemas.microsoft.com/office/drawing/2014/main" id="{1EBA914B-3553-DE46-3D44-AAA641AC9942}"/>
                </a:ext>
              </a:extLst>
            </p:cNvPr>
            <p:cNvGrpSpPr/>
            <p:nvPr/>
          </p:nvGrpSpPr>
          <p:grpSpPr>
            <a:xfrm>
              <a:off x="2312314" y="5922768"/>
              <a:ext cx="6029394" cy="369332"/>
              <a:chOff x="2312314" y="5922768"/>
              <a:chExt cx="6029394" cy="369332"/>
            </a:xfrm>
          </p:grpSpPr>
          <p:sp>
            <p:nvSpPr>
              <p:cNvPr id="95" name="TextBox 94">
                <a:extLst>
                  <a:ext uri="{FF2B5EF4-FFF2-40B4-BE49-F238E27FC236}">
                    <a16:creationId xmlns:a16="http://schemas.microsoft.com/office/drawing/2014/main" id="{0DB4E1A9-DA01-7602-51CE-C259A453BA29}"/>
                  </a:ext>
                </a:extLst>
              </p:cNvPr>
              <p:cNvSpPr txBox="1"/>
              <p:nvPr/>
            </p:nvSpPr>
            <p:spPr>
              <a:xfrm>
                <a:off x="23123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S1</a:t>
                </a:r>
                <a:endParaRPr lang="en-US" sz="1800" dirty="0">
                  <a:solidFill>
                    <a:schemeClr val="tx1"/>
                  </a:solidFill>
                </a:endParaRPr>
              </a:p>
            </p:txBody>
          </p:sp>
          <p:sp>
            <p:nvSpPr>
              <p:cNvPr id="96" name="TextBox 95">
                <a:extLst>
                  <a:ext uri="{FF2B5EF4-FFF2-40B4-BE49-F238E27FC236}">
                    <a16:creationId xmlns:a16="http://schemas.microsoft.com/office/drawing/2014/main" id="{4C362AD8-254D-2D2A-F4C2-5304958CD355}"/>
                  </a:ext>
                </a:extLst>
              </p:cNvPr>
              <p:cNvSpPr txBox="1"/>
              <p:nvPr/>
            </p:nvSpPr>
            <p:spPr>
              <a:xfrm>
                <a:off x="3379113"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S2</a:t>
                </a:r>
                <a:endParaRPr lang="en-US" sz="1800" dirty="0">
                  <a:solidFill>
                    <a:schemeClr val="tx1"/>
                  </a:solidFill>
                </a:endParaRPr>
              </a:p>
            </p:txBody>
          </p:sp>
          <p:sp>
            <p:nvSpPr>
              <p:cNvPr id="97" name="TextBox 96">
                <a:extLst>
                  <a:ext uri="{FF2B5EF4-FFF2-40B4-BE49-F238E27FC236}">
                    <a16:creationId xmlns:a16="http://schemas.microsoft.com/office/drawing/2014/main" id="{A7215CD9-BA5A-A903-F8B6-172C4F40D7D9}"/>
                  </a:ext>
                </a:extLst>
              </p:cNvPr>
              <p:cNvSpPr txBox="1"/>
              <p:nvPr/>
            </p:nvSpPr>
            <p:spPr>
              <a:xfrm>
                <a:off x="45221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S3</a:t>
                </a:r>
                <a:endParaRPr lang="en-US" sz="1800" dirty="0">
                  <a:solidFill>
                    <a:schemeClr val="tx1"/>
                  </a:solidFill>
                </a:endParaRPr>
              </a:p>
            </p:txBody>
          </p:sp>
          <p:sp>
            <p:nvSpPr>
              <p:cNvPr id="98" name="TextBox 97">
                <a:extLst>
                  <a:ext uri="{FF2B5EF4-FFF2-40B4-BE49-F238E27FC236}">
                    <a16:creationId xmlns:a16="http://schemas.microsoft.com/office/drawing/2014/main" id="{0FEED5EA-B52E-7EEF-6F89-34C8BFF157BA}"/>
                  </a:ext>
                </a:extLst>
              </p:cNvPr>
              <p:cNvSpPr txBox="1"/>
              <p:nvPr/>
            </p:nvSpPr>
            <p:spPr>
              <a:xfrm>
                <a:off x="55889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S4</a:t>
                </a:r>
                <a:endParaRPr lang="en-US" sz="1800" dirty="0">
                  <a:solidFill>
                    <a:schemeClr val="tx1"/>
                  </a:solidFill>
                </a:endParaRPr>
              </a:p>
            </p:txBody>
          </p:sp>
          <p:sp>
            <p:nvSpPr>
              <p:cNvPr id="99" name="TextBox 98">
                <a:extLst>
                  <a:ext uri="{FF2B5EF4-FFF2-40B4-BE49-F238E27FC236}">
                    <a16:creationId xmlns:a16="http://schemas.microsoft.com/office/drawing/2014/main" id="{02692E55-138C-3F4A-29DB-3451B893D64F}"/>
                  </a:ext>
                </a:extLst>
              </p:cNvPr>
              <p:cNvSpPr txBox="1"/>
              <p:nvPr/>
            </p:nvSpPr>
            <p:spPr>
              <a:xfrm>
                <a:off x="6808114" y="5922768"/>
                <a:ext cx="466795" cy="369332"/>
              </a:xfrm>
              <a:prstGeom prst="rect">
                <a:avLst/>
              </a:prstGeom>
              <a:noFill/>
              <a:ln w="25400">
                <a:solidFill>
                  <a:srgbClr val="0070C0"/>
                </a:solidFill>
              </a:ln>
            </p:spPr>
            <p:txBody>
              <a:bodyPr wrap="none" rtlCol="0">
                <a:spAutoFit/>
              </a:bodyPr>
              <a:lstStyle/>
              <a:p>
                <a:r>
                  <a:rPr lang="en-US" sz="1800">
                    <a:solidFill>
                      <a:schemeClr val="tx1"/>
                    </a:solidFill>
                  </a:rPr>
                  <a:t>S5</a:t>
                </a:r>
                <a:endParaRPr lang="en-US" sz="1800" dirty="0">
                  <a:solidFill>
                    <a:schemeClr val="tx1"/>
                  </a:solidFill>
                </a:endParaRPr>
              </a:p>
            </p:txBody>
          </p:sp>
          <p:sp>
            <p:nvSpPr>
              <p:cNvPr id="100" name="TextBox 99">
                <a:extLst>
                  <a:ext uri="{FF2B5EF4-FFF2-40B4-BE49-F238E27FC236}">
                    <a16:creationId xmlns:a16="http://schemas.microsoft.com/office/drawing/2014/main" id="{B71F6224-449D-8AFC-0AB2-49444D0F2C03}"/>
                  </a:ext>
                </a:extLst>
              </p:cNvPr>
              <p:cNvSpPr txBox="1"/>
              <p:nvPr/>
            </p:nvSpPr>
            <p:spPr>
              <a:xfrm>
                <a:off x="7874914" y="5922768"/>
                <a:ext cx="466794" cy="369332"/>
              </a:xfrm>
              <a:prstGeom prst="rect">
                <a:avLst/>
              </a:prstGeom>
              <a:noFill/>
              <a:ln w="25400">
                <a:solidFill>
                  <a:srgbClr val="0070C0"/>
                </a:solidFill>
              </a:ln>
            </p:spPr>
            <p:txBody>
              <a:bodyPr wrap="none" rtlCol="0">
                <a:spAutoFit/>
              </a:bodyPr>
              <a:lstStyle/>
              <a:p>
                <a:r>
                  <a:rPr lang="en-US" sz="1800">
                    <a:solidFill>
                      <a:schemeClr val="tx1"/>
                    </a:solidFill>
                  </a:rPr>
                  <a:t>S6</a:t>
                </a:r>
                <a:endParaRPr lang="en-US" sz="1800" dirty="0">
                  <a:solidFill>
                    <a:schemeClr val="tx1"/>
                  </a:solidFill>
                </a:endParaRPr>
              </a:p>
            </p:txBody>
          </p:sp>
        </p:grpSp>
        <p:sp>
          <p:nvSpPr>
            <p:cNvPr id="101" name="TextBox 100">
              <a:extLst>
                <a:ext uri="{FF2B5EF4-FFF2-40B4-BE49-F238E27FC236}">
                  <a16:creationId xmlns:a16="http://schemas.microsoft.com/office/drawing/2014/main" id="{BFE898CF-510B-5B1A-4D52-01CA88447CFA}"/>
                </a:ext>
              </a:extLst>
            </p:cNvPr>
            <p:cNvSpPr txBox="1"/>
            <p:nvPr/>
          </p:nvSpPr>
          <p:spPr>
            <a:xfrm>
              <a:off x="254915" y="4763869"/>
              <a:ext cx="928459" cy="369332"/>
            </a:xfrm>
            <a:prstGeom prst="rect">
              <a:avLst/>
            </a:prstGeom>
            <a:noFill/>
          </p:spPr>
          <p:txBody>
            <a:bodyPr wrap="none" rtlCol="0">
              <a:spAutoFit/>
            </a:bodyPr>
            <a:lstStyle/>
            <a:p>
              <a:r>
                <a:rPr lang="en-US" sz="1800"/>
                <a:t>Faculty</a:t>
              </a:r>
            </a:p>
          </p:txBody>
        </p:sp>
        <p:sp>
          <p:nvSpPr>
            <p:cNvPr id="102" name="TextBox 101">
              <a:extLst>
                <a:ext uri="{FF2B5EF4-FFF2-40B4-BE49-F238E27FC236}">
                  <a16:creationId xmlns:a16="http://schemas.microsoft.com/office/drawing/2014/main" id="{19314E2F-43F9-56CB-5C1B-4181461C5F07}"/>
                </a:ext>
              </a:extLst>
            </p:cNvPr>
            <p:cNvSpPr txBox="1"/>
            <p:nvPr/>
          </p:nvSpPr>
          <p:spPr>
            <a:xfrm>
              <a:off x="280653" y="5916189"/>
              <a:ext cx="1095172" cy="369332"/>
            </a:xfrm>
            <a:prstGeom prst="rect">
              <a:avLst/>
            </a:prstGeom>
            <a:noFill/>
          </p:spPr>
          <p:txBody>
            <a:bodyPr wrap="none" rtlCol="0">
              <a:spAutoFit/>
            </a:bodyPr>
            <a:lstStyle/>
            <a:p>
              <a:r>
                <a:rPr lang="en-US" sz="1800">
                  <a:solidFill>
                    <a:srgbClr val="0070C0"/>
                  </a:solidFill>
                </a:rPr>
                <a:t>Students</a:t>
              </a:r>
              <a:endParaRPr lang="en-US" sz="1800" dirty="0">
                <a:solidFill>
                  <a:srgbClr val="0070C0"/>
                </a:solidFill>
              </a:endParaRPr>
            </a:p>
          </p:txBody>
        </p:sp>
        <p:grpSp>
          <p:nvGrpSpPr>
            <p:cNvPr id="103" name="Group 102">
              <a:extLst>
                <a:ext uri="{FF2B5EF4-FFF2-40B4-BE49-F238E27FC236}">
                  <a16:creationId xmlns:a16="http://schemas.microsoft.com/office/drawing/2014/main" id="{2849E29A-548A-F67F-5199-E4D20EE556A5}"/>
                </a:ext>
              </a:extLst>
            </p:cNvPr>
            <p:cNvGrpSpPr/>
            <p:nvPr/>
          </p:nvGrpSpPr>
          <p:grpSpPr>
            <a:xfrm>
              <a:off x="1600200" y="5181600"/>
              <a:ext cx="1828800" cy="741168"/>
              <a:chOff x="1600200" y="5181600"/>
              <a:chExt cx="1828800" cy="741168"/>
            </a:xfrm>
          </p:grpSpPr>
          <p:cxnSp>
            <p:nvCxnSpPr>
              <p:cNvPr id="104" name="Straight Connector 103">
                <a:extLst>
                  <a:ext uri="{FF2B5EF4-FFF2-40B4-BE49-F238E27FC236}">
                    <a16:creationId xmlns:a16="http://schemas.microsoft.com/office/drawing/2014/main" id="{E68DDB0F-B445-4288-E48B-21C1F29F3E08}"/>
                  </a:ext>
                </a:extLst>
              </p:cNvPr>
              <p:cNvCxnSpPr>
                <a:stCxn id="92" idx="4"/>
                <a:endCxn id="95" idx="0"/>
              </p:cNvCxnSpPr>
              <p:nvPr/>
            </p:nvCxnSpPr>
            <p:spPr bwMode="auto">
              <a:xfrm>
                <a:off x="1600200" y="5181600"/>
                <a:ext cx="945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a:extLst>
                  <a:ext uri="{FF2B5EF4-FFF2-40B4-BE49-F238E27FC236}">
                    <a16:creationId xmlns:a16="http://schemas.microsoft.com/office/drawing/2014/main" id="{548071DB-41D3-8A35-105C-AA2C2C310B5F}"/>
                  </a:ext>
                </a:extLst>
              </p:cNvPr>
              <p:cNvCxnSpPr>
                <a:stCxn id="90" idx="4"/>
                <a:endCxn id="95" idx="0"/>
              </p:cNvCxnSpPr>
              <p:nvPr/>
            </p:nvCxnSpPr>
            <p:spPr bwMode="auto">
              <a:xfrm>
                <a:off x="2514600" y="5181600"/>
                <a:ext cx="311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a:extLst>
                  <a:ext uri="{FF2B5EF4-FFF2-40B4-BE49-F238E27FC236}">
                    <a16:creationId xmlns:a16="http://schemas.microsoft.com/office/drawing/2014/main" id="{267D428B-9DA0-5A1D-CB9F-A8F1F69D9CF6}"/>
                  </a:ext>
                </a:extLst>
              </p:cNvPr>
              <p:cNvCxnSpPr>
                <a:stCxn id="88" idx="4"/>
                <a:endCxn id="95" idx="0"/>
              </p:cNvCxnSpPr>
              <p:nvPr/>
            </p:nvCxnSpPr>
            <p:spPr bwMode="auto">
              <a:xfrm flipH="1">
                <a:off x="2545712" y="5181600"/>
                <a:ext cx="883288"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07" name="Group 106">
              <a:extLst>
                <a:ext uri="{FF2B5EF4-FFF2-40B4-BE49-F238E27FC236}">
                  <a16:creationId xmlns:a16="http://schemas.microsoft.com/office/drawing/2014/main" id="{41AEA7E8-DD2F-6397-B06C-A9BED4378EF0}"/>
                </a:ext>
              </a:extLst>
            </p:cNvPr>
            <p:cNvGrpSpPr/>
            <p:nvPr/>
          </p:nvGrpSpPr>
          <p:grpSpPr>
            <a:xfrm>
              <a:off x="1600200" y="5181600"/>
              <a:ext cx="2012311" cy="741168"/>
              <a:chOff x="1600200" y="5181600"/>
              <a:chExt cx="2012311" cy="741168"/>
            </a:xfrm>
          </p:grpSpPr>
          <p:cxnSp>
            <p:nvCxnSpPr>
              <p:cNvPr id="108" name="Straight Connector 107">
                <a:extLst>
                  <a:ext uri="{FF2B5EF4-FFF2-40B4-BE49-F238E27FC236}">
                    <a16:creationId xmlns:a16="http://schemas.microsoft.com/office/drawing/2014/main" id="{9E1F9E42-65A3-8CDE-E938-C3B38B17BE91}"/>
                  </a:ext>
                </a:extLst>
              </p:cNvPr>
              <p:cNvCxnSpPr>
                <a:stCxn id="92" idx="4"/>
                <a:endCxn id="96" idx="0"/>
              </p:cNvCxnSpPr>
              <p:nvPr/>
            </p:nvCxnSpPr>
            <p:spPr bwMode="auto">
              <a:xfrm>
                <a:off x="1600200" y="5181600"/>
                <a:ext cx="20123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9E56F6E1-459B-C296-19B4-A54B0A349C80}"/>
                  </a:ext>
                </a:extLst>
              </p:cNvPr>
              <p:cNvCxnSpPr>
                <a:stCxn id="90" idx="4"/>
                <a:endCxn id="96" idx="0"/>
              </p:cNvCxnSpPr>
              <p:nvPr/>
            </p:nvCxnSpPr>
            <p:spPr bwMode="auto">
              <a:xfrm>
                <a:off x="2514600" y="5181600"/>
                <a:ext cx="10979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2B329FD0-F960-5B47-1D78-46C97CDA00DD}"/>
                  </a:ext>
                </a:extLst>
              </p:cNvPr>
              <p:cNvCxnSpPr>
                <a:stCxn id="88" idx="4"/>
                <a:endCxn id="96" idx="0"/>
              </p:cNvCxnSpPr>
              <p:nvPr/>
            </p:nvCxnSpPr>
            <p:spPr bwMode="auto">
              <a:xfrm>
                <a:off x="3429000" y="5181600"/>
                <a:ext cx="1835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1" name="Group 110">
              <a:extLst>
                <a:ext uri="{FF2B5EF4-FFF2-40B4-BE49-F238E27FC236}">
                  <a16:creationId xmlns:a16="http://schemas.microsoft.com/office/drawing/2014/main" id="{DB39122B-4219-360F-7080-1EC23B93EF41}"/>
                </a:ext>
              </a:extLst>
            </p:cNvPr>
            <p:cNvGrpSpPr/>
            <p:nvPr/>
          </p:nvGrpSpPr>
          <p:grpSpPr>
            <a:xfrm>
              <a:off x="1600200" y="5181600"/>
              <a:ext cx="3155312" cy="741168"/>
              <a:chOff x="1600200" y="5181600"/>
              <a:chExt cx="3155312" cy="741168"/>
            </a:xfrm>
          </p:grpSpPr>
          <p:cxnSp>
            <p:nvCxnSpPr>
              <p:cNvPr id="112" name="Straight Connector 111">
                <a:extLst>
                  <a:ext uri="{FF2B5EF4-FFF2-40B4-BE49-F238E27FC236}">
                    <a16:creationId xmlns:a16="http://schemas.microsoft.com/office/drawing/2014/main" id="{587EE49A-797B-A62B-324C-8E98C490BB9C}"/>
                  </a:ext>
                </a:extLst>
              </p:cNvPr>
              <p:cNvCxnSpPr>
                <a:stCxn id="92" idx="4"/>
                <a:endCxn id="97" idx="0"/>
              </p:cNvCxnSpPr>
              <p:nvPr/>
            </p:nvCxnSpPr>
            <p:spPr bwMode="auto">
              <a:xfrm>
                <a:off x="1600200" y="5181600"/>
                <a:ext cx="31553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1113CF43-465E-271C-7324-EA2B8EEC0503}"/>
                  </a:ext>
                </a:extLst>
              </p:cNvPr>
              <p:cNvCxnSpPr>
                <a:stCxn id="90" idx="4"/>
                <a:endCxn id="97" idx="0"/>
              </p:cNvCxnSpPr>
              <p:nvPr/>
            </p:nvCxnSpPr>
            <p:spPr bwMode="auto">
              <a:xfrm>
                <a:off x="2514600" y="5181600"/>
                <a:ext cx="22409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5F54BAE-BCB9-FD84-3DA9-672AC796CD12}"/>
                  </a:ext>
                </a:extLst>
              </p:cNvPr>
              <p:cNvCxnSpPr>
                <a:stCxn id="88" idx="4"/>
                <a:endCxn id="97" idx="0"/>
              </p:cNvCxnSpPr>
              <p:nvPr/>
            </p:nvCxnSpPr>
            <p:spPr bwMode="auto">
              <a:xfrm>
                <a:off x="3429000" y="5181600"/>
                <a:ext cx="1326512"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5" name="Group 114">
              <a:extLst>
                <a:ext uri="{FF2B5EF4-FFF2-40B4-BE49-F238E27FC236}">
                  <a16:creationId xmlns:a16="http://schemas.microsoft.com/office/drawing/2014/main" id="{401F1BE5-2F13-C2D3-C847-540537E3CF44}"/>
                </a:ext>
              </a:extLst>
            </p:cNvPr>
            <p:cNvGrpSpPr/>
            <p:nvPr/>
          </p:nvGrpSpPr>
          <p:grpSpPr>
            <a:xfrm>
              <a:off x="1600200" y="5181600"/>
              <a:ext cx="6547583" cy="741168"/>
              <a:chOff x="1600200" y="5181600"/>
              <a:chExt cx="6547583" cy="741168"/>
            </a:xfrm>
          </p:grpSpPr>
          <p:cxnSp>
            <p:nvCxnSpPr>
              <p:cNvPr id="116" name="Straight Connector 115">
                <a:extLst>
                  <a:ext uri="{FF2B5EF4-FFF2-40B4-BE49-F238E27FC236}">
                    <a16:creationId xmlns:a16="http://schemas.microsoft.com/office/drawing/2014/main" id="{F0E04FFA-F286-C329-F505-6F24C2592216}"/>
                  </a:ext>
                </a:extLst>
              </p:cNvPr>
              <p:cNvCxnSpPr>
                <a:stCxn id="92" idx="4"/>
              </p:cNvCxnSpPr>
              <p:nvPr/>
            </p:nvCxnSpPr>
            <p:spPr bwMode="auto">
              <a:xfrm>
                <a:off x="1600200" y="5181600"/>
                <a:ext cx="6547583" cy="735686"/>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a:extLst>
                  <a:ext uri="{FF2B5EF4-FFF2-40B4-BE49-F238E27FC236}">
                    <a16:creationId xmlns:a16="http://schemas.microsoft.com/office/drawing/2014/main" id="{789BCEDB-6361-29CA-65A6-F3D85594749E}"/>
                  </a:ext>
                </a:extLst>
              </p:cNvPr>
              <p:cNvCxnSpPr>
                <a:stCxn id="90" idx="4"/>
                <a:endCxn id="100" idx="0"/>
              </p:cNvCxnSpPr>
              <p:nvPr/>
            </p:nvCxnSpPr>
            <p:spPr bwMode="auto">
              <a:xfrm>
                <a:off x="2514600" y="5181600"/>
                <a:ext cx="55937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a:extLst>
                  <a:ext uri="{FF2B5EF4-FFF2-40B4-BE49-F238E27FC236}">
                    <a16:creationId xmlns:a16="http://schemas.microsoft.com/office/drawing/2014/main" id="{0B1D9C0D-17FF-85E8-5266-2CFE93CD14E2}"/>
                  </a:ext>
                </a:extLst>
              </p:cNvPr>
              <p:cNvCxnSpPr>
                <a:stCxn id="88" idx="4"/>
                <a:endCxn id="100" idx="0"/>
              </p:cNvCxnSpPr>
              <p:nvPr/>
            </p:nvCxnSpPr>
            <p:spPr bwMode="auto">
              <a:xfrm>
                <a:off x="3429000" y="5181600"/>
                <a:ext cx="4679311" cy="741168"/>
              </a:xfrm>
              <a:prstGeom prst="line">
                <a:avLst/>
              </a:prstGeom>
              <a:solidFill>
                <a:schemeClr val="accent1"/>
              </a:solidFill>
              <a:ln w="15875"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9" name="Group 118">
              <a:extLst>
                <a:ext uri="{FF2B5EF4-FFF2-40B4-BE49-F238E27FC236}">
                  <a16:creationId xmlns:a16="http://schemas.microsoft.com/office/drawing/2014/main" id="{8CB7CFB5-DF0C-8F56-ECF7-D0B3AC0333DC}"/>
                </a:ext>
              </a:extLst>
            </p:cNvPr>
            <p:cNvGrpSpPr/>
            <p:nvPr/>
          </p:nvGrpSpPr>
          <p:grpSpPr>
            <a:xfrm>
              <a:off x="2545712" y="5181600"/>
              <a:ext cx="4769488" cy="741168"/>
              <a:chOff x="2545712" y="5181600"/>
              <a:chExt cx="4769488" cy="741168"/>
            </a:xfrm>
          </p:grpSpPr>
          <p:cxnSp>
            <p:nvCxnSpPr>
              <p:cNvPr id="120" name="Straight Connector 119">
                <a:extLst>
                  <a:ext uri="{FF2B5EF4-FFF2-40B4-BE49-F238E27FC236}">
                    <a16:creationId xmlns:a16="http://schemas.microsoft.com/office/drawing/2014/main" id="{38AEFED4-03C4-B25B-567E-9B6F62FCCA0D}"/>
                  </a:ext>
                </a:extLst>
              </p:cNvPr>
              <p:cNvCxnSpPr>
                <a:stCxn id="84" idx="4"/>
              </p:cNvCxnSpPr>
              <p:nvPr/>
            </p:nvCxnSpPr>
            <p:spPr bwMode="auto">
              <a:xfrm flipH="1">
                <a:off x="2553387" y="5181600"/>
                <a:ext cx="2780613" cy="735686"/>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a:extLst>
                  <a:ext uri="{FF2B5EF4-FFF2-40B4-BE49-F238E27FC236}">
                    <a16:creationId xmlns:a16="http://schemas.microsoft.com/office/drawing/2014/main" id="{F0466378-68BC-E5EF-83B5-44F9FA22056C}"/>
                  </a:ext>
                </a:extLst>
              </p:cNvPr>
              <p:cNvCxnSpPr>
                <a:stCxn id="80" idx="4"/>
                <a:endCxn id="95" idx="0"/>
              </p:cNvCxnSpPr>
              <p:nvPr/>
            </p:nvCxnSpPr>
            <p:spPr bwMode="auto">
              <a:xfrm flipH="1">
                <a:off x="2545712" y="5181600"/>
                <a:ext cx="4769488" cy="74116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2" name="Group 121">
              <a:extLst>
                <a:ext uri="{FF2B5EF4-FFF2-40B4-BE49-F238E27FC236}">
                  <a16:creationId xmlns:a16="http://schemas.microsoft.com/office/drawing/2014/main" id="{D384F6E3-6720-5965-5F2A-24FF027FC307}"/>
                </a:ext>
              </a:extLst>
            </p:cNvPr>
            <p:cNvGrpSpPr/>
            <p:nvPr/>
          </p:nvGrpSpPr>
          <p:grpSpPr>
            <a:xfrm>
              <a:off x="3591816" y="5181599"/>
              <a:ext cx="4823077" cy="725819"/>
              <a:chOff x="2545712" y="5180479"/>
              <a:chExt cx="4769488" cy="742289"/>
            </a:xfrm>
          </p:grpSpPr>
          <p:cxnSp>
            <p:nvCxnSpPr>
              <p:cNvPr id="123" name="Straight Connector 122">
                <a:extLst>
                  <a:ext uri="{FF2B5EF4-FFF2-40B4-BE49-F238E27FC236}">
                    <a16:creationId xmlns:a16="http://schemas.microsoft.com/office/drawing/2014/main" id="{807EAEDC-5D6D-51B1-D2F4-3B43AF22FC1F}"/>
                  </a:ext>
                </a:extLst>
              </p:cNvPr>
              <p:cNvCxnSpPr>
                <a:stCxn id="86" idx="4"/>
              </p:cNvCxnSpPr>
              <p:nvPr/>
            </p:nvCxnSpPr>
            <p:spPr bwMode="auto">
              <a:xfrm flipH="1">
                <a:off x="2553387" y="5180479"/>
                <a:ext cx="735558" cy="736807"/>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a:extLst>
                  <a:ext uri="{FF2B5EF4-FFF2-40B4-BE49-F238E27FC236}">
                    <a16:creationId xmlns:a16="http://schemas.microsoft.com/office/drawing/2014/main" id="{C2C67208-EA8F-0382-41F7-B632D37F7ACD}"/>
                  </a:ext>
                </a:extLst>
              </p:cNvPr>
              <p:cNvCxnSpPr/>
              <p:nvPr/>
            </p:nvCxnSpPr>
            <p:spPr bwMode="auto">
              <a:xfrm flipH="1">
                <a:off x="2545712" y="5181600"/>
                <a:ext cx="4769488" cy="74116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5" name="Group 124">
              <a:extLst>
                <a:ext uri="{FF2B5EF4-FFF2-40B4-BE49-F238E27FC236}">
                  <a16:creationId xmlns:a16="http://schemas.microsoft.com/office/drawing/2014/main" id="{DDD3B3E6-B169-E94A-C476-11C9B519CFC1}"/>
                </a:ext>
              </a:extLst>
            </p:cNvPr>
            <p:cNvGrpSpPr/>
            <p:nvPr/>
          </p:nvGrpSpPr>
          <p:grpSpPr>
            <a:xfrm>
              <a:off x="4343400" y="5181600"/>
              <a:ext cx="4038600" cy="753228"/>
              <a:chOff x="2201472" y="5152448"/>
              <a:chExt cx="3993727" cy="770320"/>
            </a:xfrm>
          </p:grpSpPr>
          <p:cxnSp>
            <p:nvCxnSpPr>
              <p:cNvPr id="126" name="Straight Connector 125">
                <a:extLst>
                  <a:ext uri="{FF2B5EF4-FFF2-40B4-BE49-F238E27FC236}">
                    <a16:creationId xmlns:a16="http://schemas.microsoft.com/office/drawing/2014/main" id="{E6D72457-970B-5529-8B8F-A67157805C63}"/>
                  </a:ext>
                </a:extLst>
              </p:cNvPr>
              <p:cNvCxnSpPr>
                <a:stCxn id="86" idx="4"/>
              </p:cNvCxnSpPr>
              <p:nvPr/>
            </p:nvCxnSpPr>
            <p:spPr bwMode="auto">
              <a:xfrm>
                <a:off x="2201472" y="5152448"/>
                <a:ext cx="351915" cy="764838"/>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F22E5AEB-4D5E-74B5-4EDD-20B54E3E4A45}"/>
                  </a:ext>
                </a:extLst>
              </p:cNvPr>
              <p:cNvCxnSpPr>
                <a:stCxn id="78" idx="4"/>
              </p:cNvCxnSpPr>
              <p:nvPr/>
            </p:nvCxnSpPr>
            <p:spPr bwMode="auto">
              <a:xfrm flipH="1">
                <a:off x="2545712" y="5152448"/>
                <a:ext cx="3649487" cy="77032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8" name="Group 127">
              <a:extLst>
                <a:ext uri="{FF2B5EF4-FFF2-40B4-BE49-F238E27FC236}">
                  <a16:creationId xmlns:a16="http://schemas.microsoft.com/office/drawing/2014/main" id="{9BF33802-06BB-C2A4-43AD-EBB6A5149887}"/>
                </a:ext>
              </a:extLst>
            </p:cNvPr>
            <p:cNvGrpSpPr/>
            <p:nvPr/>
          </p:nvGrpSpPr>
          <p:grpSpPr>
            <a:xfrm>
              <a:off x="5829260" y="5181598"/>
              <a:ext cx="1485940" cy="734589"/>
              <a:chOff x="2545713" y="5143139"/>
              <a:chExt cx="3147801" cy="779629"/>
            </a:xfrm>
          </p:grpSpPr>
          <p:cxnSp>
            <p:nvCxnSpPr>
              <p:cNvPr id="129" name="Straight Connector 128">
                <a:extLst>
                  <a:ext uri="{FF2B5EF4-FFF2-40B4-BE49-F238E27FC236}">
                    <a16:creationId xmlns:a16="http://schemas.microsoft.com/office/drawing/2014/main" id="{B0190BD7-FE22-5E2F-C19B-36C7C4555B7D}"/>
                  </a:ext>
                </a:extLst>
              </p:cNvPr>
              <p:cNvCxnSpPr>
                <a:stCxn id="82" idx="4"/>
              </p:cNvCxnSpPr>
              <p:nvPr/>
            </p:nvCxnSpPr>
            <p:spPr bwMode="auto">
              <a:xfrm flipH="1">
                <a:off x="2553388" y="5143142"/>
                <a:ext cx="1041649" cy="774143"/>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7E64EA6D-34C2-2101-809A-757081D493D8}"/>
                  </a:ext>
                </a:extLst>
              </p:cNvPr>
              <p:cNvCxnSpPr>
                <a:stCxn id="80" idx="4"/>
              </p:cNvCxnSpPr>
              <p:nvPr/>
            </p:nvCxnSpPr>
            <p:spPr bwMode="auto">
              <a:xfrm flipH="1">
                <a:off x="2545713" y="5143139"/>
                <a:ext cx="3147801" cy="779629"/>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1" name="Group 130">
              <a:extLst>
                <a:ext uri="{FF2B5EF4-FFF2-40B4-BE49-F238E27FC236}">
                  <a16:creationId xmlns:a16="http://schemas.microsoft.com/office/drawing/2014/main" id="{D07B8DF9-CB7D-0520-45AB-D586BC31A3C9}"/>
                </a:ext>
              </a:extLst>
            </p:cNvPr>
            <p:cNvGrpSpPr/>
            <p:nvPr/>
          </p:nvGrpSpPr>
          <p:grpSpPr>
            <a:xfrm>
              <a:off x="5334000" y="5181599"/>
              <a:ext cx="1657781" cy="748839"/>
              <a:chOff x="-958439" y="5128015"/>
              <a:chExt cx="3511828" cy="794753"/>
            </a:xfrm>
          </p:grpSpPr>
          <p:cxnSp>
            <p:nvCxnSpPr>
              <p:cNvPr id="132" name="Straight Connector 131">
                <a:extLst>
                  <a:ext uri="{FF2B5EF4-FFF2-40B4-BE49-F238E27FC236}">
                    <a16:creationId xmlns:a16="http://schemas.microsoft.com/office/drawing/2014/main" id="{42B879CC-8E24-E38A-55C9-958A7F7148D5}"/>
                  </a:ext>
                </a:extLst>
              </p:cNvPr>
              <p:cNvCxnSpPr>
                <a:stCxn id="82" idx="4"/>
              </p:cNvCxnSpPr>
              <p:nvPr/>
            </p:nvCxnSpPr>
            <p:spPr bwMode="auto">
              <a:xfrm>
                <a:off x="1140039" y="5128015"/>
                <a:ext cx="1413350" cy="78927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Connector 132">
                <a:extLst>
                  <a:ext uri="{FF2B5EF4-FFF2-40B4-BE49-F238E27FC236}">
                    <a16:creationId xmlns:a16="http://schemas.microsoft.com/office/drawing/2014/main" id="{691AACBB-69BD-B06C-17FF-DA052E1C18D3}"/>
                  </a:ext>
                </a:extLst>
              </p:cNvPr>
              <p:cNvCxnSpPr>
                <a:stCxn id="84" idx="4"/>
              </p:cNvCxnSpPr>
              <p:nvPr/>
            </p:nvCxnSpPr>
            <p:spPr bwMode="auto">
              <a:xfrm>
                <a:off x="-958439" y="5128015"/>
                <a:ext cx="3504152" cy="794753"/>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4" name="Group 133">
              <a:extLst>
                <a:ext uri="{FF2B5EF4-FFF2-40B4-BE49-F238E27FC236}">
                  <a16:creationId xmlns:a16="http://schemas.microsoft.com/office/drawing/2014/main" id="{C7D1644E-E55B-7D2C-B7FE-89C702B1D581}"/>
                </a:ext>
              </a:extLst>
            </p:cNvPr>
            <p:cNvGrpSpPr/>
            <p:nvPr/>
          </p:nvGrpSpPr>
          <p:grpSpPr>
            <a:xfrm>
              <a:off x="5334000" y="5181601"/>
              <a:ext cx="3048000" cy="762000"/>
              <a:chOff x="-3229951" y="5114048"/>
              <a:chExt cx="6456854" cy="808720"/>
            </a:xfrm>
          </p:grpSpPr>
          <p:cxnSp>
            <p:nvCxnSpPr>
              <p:cNvPr id="135" name="Straight Connector 134">
                <a:extLst>
                  <a:ext uri="{FF2B5EF4-FFF2-40B4-BE49-F238E27FC236}">
                    <a16:creationId xmlns:a16="http://schemas.microsoft.com/office/drawing/2014/main" id="{E693EE69-9E13-30AB-170D-70A672D6F827}"/>
                  </a:ext>
                </a:extLst>
              </p:cNvPr>
              <p:cNvCxnSpPr>
                <a:stCxn id="78" idx="4"/>
              </p:cNvCxnSpPr>
              <p:nvPr/>
            </p:nvCxnSpPr>
            <p:spPr bwMode="auto">
              <a:xfrm flipH="1">
                <a:off x="2553388" y="5114051"/>
                <a:ext cx="673515" cy="803235"/>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B7F3D7DF-1A80-9EB1-4A2C-7FD91C4A91DE}"/>
                  </a:ext>
                </a:extLst>
              </p:cNvPr>
              <p:cNvCxnSpPr>
                <a:stCxn id="84" idx="4"/>
              </p:cNvCxnSpPr>
              <p:nvPr/>
            </p:nvCxnSpPr>
            <p:spPr bwMode="auto">
              <a:xfrm>
                <a:off x="-3229951" y="5114048"/>
                <a:ext cx="5775664" cy="808720"/>
              </a:xfrm>
              <a:prstGeom prst="line">
                <a:avLst/>
              </a:prstGeom>
              <a:solidFill>
                <a:schemeClr val="accent1"/>
              </a:solidFill>
              <a:ln w="15875" cap="flat" cmpd="sng" algn="ctr">
                <a:solidFill>
                  <a:schemeClr val="accent6">
                    <a:lumMod val="7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46" name="Group 145">
            <a:extLst>
              <a:ext uri="{FF2B5EF4-FFF2-40B4-BE49-F238E27FC236}">
                <a16:creationId xmlns:a16="http://schemas.microsoft.com/office/drawing/2014/main" id="{FAB16928-84E0-ABC9-90D8-E9ABF2AFBA8F}"/>
              </a:ext>
            </a:extLst>
          </p:cNvPr>
          <p:cNvGrpSpPr/>
          <p:nvPr/>
        </p:nvGrpSpPr>
        <p:grpSpPr>
          <a:xfrm>
            <a:off x="1451967" y="4289132"/>
            <a:ext cx="7109506" cy="398935"/>
            <a:chOff x="1432233" y="4354912"/>
            <a:chExt cx="7109506" cy="398935"/>
          </a:xfrm>
        </p:grpSpPr>
        <p:sp>
          <p:nvSpPr>
            <p:cNvPr id="138" name="TextBox 137">
              <a:extLst>
                <a:ext uri="{FF2B5EF4-FFF2-40B4-BE49-F238E27FC236}">
                  <a16:creationId xmlns:a16="http://schemas.microsoft.com/office/drawing/2014/main" id="{FE6F93CA-1CC8-BBC4-602E-FA9EABED0BA3}"/>
                </a:ext>
              </a:extLst>
            </p:cNvPr>
            <p:cNvSpPr txBox="1"/>
            <p:nvPr/>
          </p:nvSpPr>
          <p:spPr>
            <a:xfrm>
              <a:off x="1432233" y="437464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39" name="TextBox 138">
              <a:extLst>
                <a:ext uri="{FF2B5EF4-FFF2-40B4-BE49-F238E27FC236}">
                  <a16:creationId xmlns:a16="http://schemas.microsoft.com/office/drawing/2014/main" id="{16E6091A-860D-75A6-1B42-D1C997E8924E}"/>
                </a:ext>
              </a:extLst>
            </p:cNvPr>
            <p:cNvSpPr txBox="1"/>
            <p:nvPr/>
          </p:nvSpPr>
          <p:spPr>
            <a:xfrm>
              <a:off x="2380621" y="4369165"/>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40" name="TextBox 139">
              <a:extLst>
                <a:ext uri="{FF2B5EF4-FFF2-40B4-BE49-F238E27FC236}">
                  <a16:creationId xmlns:a16="http://schemas.microsoft.com/office/drawing/2014/main" id="{99D6B8B3-40D8-F5E4-A2CD-A92882E209F9}"/>
                </a:ext>
              </a:extLst>
            </p:cNvPr>
            <p:cNvSpPr txBox="1"/>
            <p:nvPr/>
          </p:nvSpPr>
          <p:spPr>
            <a:xfrm>
              <a:off x="3269803" y="4383418"/>
              <a:ext cx="312907" cy="369332"/>
            </a:xfrm>
            <a:prstGeom prst="rect">
              <a:avLst/>
            </a:prstGeom>
            <a:noFill/>
          </p:spPr>
          <p:txBody>
            <a:bodyPr wrap="none" rtlCol="0">
              <a:spAutoFit/>
            </a:bodyPr>
            <a:lstStyle/>
            <a:p>
              <a:r>
                <a:rPr lang="en-US" sz="1800">
                  <a:solidFill>
                    <a:srgbClr val="7030A0"/>
                  </a:solidFill>
                </a:rPr>
                <a:t>1</a:t>
              </a:r>
              <a:endParaRPr lang="en-US" sz="1800" dirty="0">
                <a:solidFill>
                  <a:srgbClr val="7030A0"/>
                </a:solidFill>
              </a:endParaRPr>
            </a:p>
          </p:txBody>
        </p:sp>
        <p:sp>
          <p:nvSpPr>
            <p:cNvPr id="141" name="TextBox 140">
              <a:extLst>
                <a:ext uri="{FF2B5EF4-FFF2-40B4-BE49-F238E27FC236}">
                  <a16:creationId xmlns:a16="http://schemas.microsoft.com/office/drawing/2014/main" id="{181832C9-6726-4471-3671-50819AD3FA2B}"/>
                </a:ext>
              </a:extLst>
            </p:cNvPr>
            <p:cNvSpPr txBox="1"/>
            <p:nvPr/>
          </p:nvSpPr>
          <p:spPr>
            <a:xfrm>
              <a:off x="4211613" y="4384515"/>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42" name="TextBox 141">
              <a:extLst>
                <a:ext uri="{FF2B5EF4-FFF2-40B4-BE49-F238E27FC236}">
                  <a16:creationId xmlns:a16="http://schemas.microsoft.com/office/drawing/2014/main" id="{0D7F59DD-868C-CB1E-B425-F83458B93885}"/>
                </a:ext>
              </a:extLst>
            </p:cNvPr>
            <p:cNvSpPr txBox="1"/>
            <p:nvPr/>
          </p:nvSpPr>
          <p:spPr>
            <a:xfrm>
              <a:off x="5160001" y="435929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43" name="TextBox 142">
              <a:extLst>
                <a:ext uri="{FF2B5EF4-FFF2-40B4-BE49-F238E27FC236}">
                  <a16:creationId xmlns:a16="http://schemas.microsoft.com/office/drawing/2014/main" id="{3740E829-4716-9CD3-3279-714A52FC9515}"/>
                </a:ext>
              </a:extLst>
            </p:cNvPr>
            <p:cNvSpPr txBox="1"/>
            <p:nvPr/>
          </p:nvSpPr>
          <p:spPr>
            <a:xfrm>
              <a:off x="6180752" y="4360394"/>
              <a:ext cx="312907" cy="369332"/>
            </a:xfrm>
            <a:prstGeom prst="rect">
              <a:avLst/>
            </a:prstGeom>
            <a:noFill/>
          </p:spPr>
          <p:txBody>
            <a:bodyPr wrap="none" rtlCol="0">
              <a:spAutoFit/>
            </a:bodyPr>
            <a:lstStyle/>
            <a:p>
              <a:r>
                <a:rPr lang="en-US" sz="1800">
                  <a:solidFill>
                    <a:srgbClr val="7030A0"/>
                  </a:solidFill>
                </a:rPr>
                <a:t>1</a:t>
              </a:r>
              <a:endParaRPr lang="en-US" sz="1800" dirty="0">
                <a:solidFill>
                  <a:srgbClr val="7030A0"/>
                </a:solidFill>
              </a:endParaRPr>
            </a:p>
          </p:txBody>
        </p:sp>
        <p:sp>
          <p:nvSpPr>
            <p:cNvPr id="144" name="TextBox 143">
              <a:extLst>
                <a:ext uri="{FF2B5EF4-FFF2-40B4-BE49-F238E27FC236}">
                  <a16:creationId xmlns:a16="http://schemas.microsoft.com/office/drawing/2014/main" id="{320072E2-B392-5B89-FE2D-DF96F4A7B6D8}"/>
                </a:ext>
              </a:extLst>
            </p:cNvPr>
            <p:cNvSpPr txBox="1"/>
            <p:nvPr/>
          </p:nvSpPr>
          <p:spPr>
            <a:xfrm>
              <a:off x="7168611" y="4354912"/>
              <a:ext cx="312907" cy="369332"/>
            </a:xfrm>
            <a:prstGeom prst="rect">
              <a:avLst/>
            </a:prstGeom>
            <a:noFill/>
          </p:spPr>
          <p:txBody>
            <a:bodyPr wrap="none" rtlCol="0">
              <a:spAutoFit/>
            </a:bodyPr>
            <a:lstStyle/>
            <a:p>
              <a:r>
                <a:rPr lang="en-US" sz="1800">
                  <a:solidFill>
                    <a:srgbClr val="7030A0"/>
                  </a:solidFill>
                </a:rPr>
                <a:t>1</a:t>
              </a:r>
              <a:endParaRPr lang="en-US" sz="1800" dirty="0">
                <a:solidFill>
                  <a:srgbClr val="7030A0"/>
                </a:solidFill>
              </a:endParaRPr>
            </a:p>
          </p:txBody>
        </p:sp>
        <p:sp>
          <p:nvSpPr>
            <p:cNvPr id="145" name="TextBox 144">
              <a:extLst>
                <a:ext uri="{FF2B5EF4-FFF2-40B4-BE49-F238E27FC236}">
                  <a16:creationId xmlns:a16="http://schemas.microsoft.com/office/drawing/2014/main" id="{0C77CE30-EB53-0910-27E6-FE410B8A4D9C}"/>
                </a:ext>
              </a:extLst>
            </p:cNvPr>
            <p:cNvSpPr txBox="1"/>
            <p:nvPr/>
          </p:nvSpPr>
          <p:spPr>
            <a:xfrm>
              <a:off x="8228832" y="435600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grpSp>
      <p:grpSp>
        <p:nvGrpSpPr>
          <p:cNvPr id="147" name="Group 146">
            <a:extLst>
              <a:ext uri="{FF2B5EF4-FFF2-40B4-BE49-F238E27FC236}">
                <a16:creationId xmlns:a16="http://schemas.microsoft.com/office/drawing/2014/main" id="{86893E2E-F983-7C15-D1D0-F123BCF7CB23}"/>
              </a:ext>
            </a:extLst>
          </p:cNvPr>
          <p:cNvGrpSpPr/>
          <p:nvPr/>
        </p:nvGrpSpPr>
        <p:grpSpPr>
          <a:xfrm>
            <a:off x="2426670" y="6174945"/>
            <a:ext cx="5899077" cy="384682"/>
            <a:chOff x="1432233" y="4371358"/>
            <a:chExt cx="5899077" cy="384682"/>
          </a:xfrm>
        </p:grpSpPr>
        <p:sp>
          <p:nvSpPr>
            <p:cNvPr id="148" name="TextBox 147">
              <a:extLst>
                <a:ext uri="{FF2B5EF4-FFF2-40B4-BE49-F238E27FC236}">
                  <a16:creationId xmlns:a16="http://schemas.microsoft.com/office/drawing/2014/main" id="{9732F76F-08BC-6A05-DCE3-66905BF084A4}"/>
                </a:ext>
              </a:extLst>
            </p:cNvPr>
            <p:cNvSpPr txBox="1"/>
            <p:nvPr/>
          </p:nvSpPr>
          <p:spPr>
            <a:xfrm>
              <a:off x="1432233" y="437464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49" name="TextBox 148">
              <a:extLst>
                <a:ext uri="{FF2B5EF4-FFF2-40B4-BE49-F238E27FC236}">
                  <a16:creationId xmlns:a16="http://schemas.microsoft.com/office/drawing/2014/main" id="{1308E03E-75CD-D842-8913-C97D058D2FC1}"/>
                </a:ext>
              </a:extLst>
            </p:cNvPr>
            <p:cNvSpPr txBox="1"/>
            <p:nvPr/>
          </p:nvSpPr>
          <p:spPr>
            <a:xfrm>
              <a:off x="2492454" y="4375744"/>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51" name="TextBox 150">
              <a:extLst>
                <a:ext uri="{FF2B5EF4-FFF2-40B4-BE49-F238E27FC236}">
                  <a16:creationId xmlns:a16="http://schemas.microsoft.com/office/drawing/2014/main" id="{31D10BFA-89A7-B459-AED5-67911A81EFD6}"/>
                </a:ext>
              </a:extLst>
            </p:cNvPr>
            <p:cNvSpPr txBox="1"/>
            <p:nvPr/>
          </p:nvSpPr>
          <p:spPr>
            <a:xfrm>
              <a:off x="3639291" y="437135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52" name="TextBox 151">
              <a:extLst>
                <a:ext uri="{FF2B5EF4-FFF2-40B4-BE49-F238E27FC236}">
                  <a16:creationId xmlns:a16="http://schemas.microsoft.com/office/drawing/2014/main" id="{2C2ED618-A978-3CF3-E248-B07B7CFC88B7}"/>
                </a:ext>
              </a:extLst>
            </p:cNvPr>
            <p:cNvSpPr txBox="1"/>
            <p:nvPr/>
          </p:nvSpPr>
          <p:spPr>
            <a:xfrm>
              <a:off x="4719248" y="4385611"/>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53" name="TextBox 152">
              <a:extLst>
                <a:ext uri="{FF2B5EF4-FFF2-40B4-BE49-F238E27FC236}">
                  <a16:creationId xmlns:a16="http://schemas.microsoft.com/office/drawing/2014/main" id="{A12A4C85-B84A-9502-D7EA-BA2BB6CC50E9}"/>
                </a:ext>
              </a:extLst>
            </p:cNvPr>
            <p:cNvSpPr txBox="1"/>
            <p:nvPr/>
          </p:nvSpPr>
          <p:spPr>
            <a:xfrm>
              <a:off x="5937351" y="4386708"/>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sp>
          <p:nvSpPr>
            <p:cNvPr id="155" name="TextBox 154">
              <a:extLst>
                <a:ext uri="{FF2B5EF4-FFF2-40B4-BE49-F238E27FC236}">
                  <a16:creationId xmlns:a16="http://schemas.microsoft.com/office/drawing/2014/main" id="{9B141BC9-7971-FE7E-1EC2-A807990B0EF6}"/>
                </a:ext>
              </a:extLst>
            </p:cNvPr>
            <p:cNvSpPr txBox="1"/>
            <p:nvPr/>
          </p:nvSpPr>
          <p:spPr>
            <a:xfrm>
              <a:off x="7018403" y="4382322"/>
              <a:ext cx="312907" cy="369332"/>
            </a:xfrm>
            <a:prstGeom prst="rect">
              <a:avLst/>
            </a:prstGeom>
            <a:noFill/>
          </p:spPr>
          <p:txBody>
            <a:bodyPr wrap="none" rtlCol="0">
              <a:spAutoFit/>
            </a:bodyPr>
            <a:lstStyle/>
            <a:p>
              <a:r>
                <a:rPr lang="en-US" sz="1800">
                  <a:solidFill>
                    <a:srgbClr val="7030A0"/>
                  </a:solidFill>
                </a:rPr>
                <a:t>3</a:t>
              </a:r>
              <a:endParaRPr lang="en-US" sz="1800" dirty="0">
                <a:solidFill>
                  <a:srgbClr val="7030A0"/>
                </a:solidFill>
              </a:endParaRPr>
            </a:p>
          </p:txBody>
        </p:sp>
      </p:grpSp>
    </p:spTree>
    <p:extLst>
      <p:ext uri="{BB962C8B-B14F-4D97-AF65-F5344CB8AC3E}">
        <p14:creationId xmlns:p14="http://schemas.microsoft.com/office/powerpoint/2010/main" val="240101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a:xfrm>
            <a:off x="327589" y="2980346"/>
            <a:ext cx="7772400" cy="1362075"/>
          </a:xfrm>
        </p:spPr>
        <p:txBody>
          <a:bodyPr/>
          <a:lstStyle/>
          <a:p>
            <a:r>
              <a:rPr lang="en-US"/>
              <a:t>Exam:   Oral presentation </a:t>
            </a:r>
            <a:br>
              <a:rPr lang="en-US"/>
            </a:br>
            <a:r>
              <a:rPr lang="en-US"/>
              <a:t>and Q&amp;A</a:t>
            </a:r>
          </a:p>
        </p:txBody>
      </p:sp>
      <p:sp>
        <p:nvSpPr>
          <p:cNvPr id="3" name="TextBox 2">
            <a:extLst>
              <a:ext uri="{FF2B5EF4-FFF2-40B4-BE49-F238E27FC236}">
                <a16:creationId xmlns:a16="http://schemas.microsoft.com/office/drawing/2014/main" id="{2FA22D8E-9A0A-5635-1D1B-73FB91F7458B}"/>
              </a:ext>
            </a:extLst>
          </p:cNvPr>
          <p:cNvSpPr txBox="1"/>
          <p:nvPr/>
        </p:nvSpPr>
        <p:spPr>
          <a:xfrm>
            <a:off x="6560286" y="184468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b="1" i="1">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4" name="Group 3">
            <a:extLst>
              <a:ext uri="{FF2B5EF4-FFF2-40B4-BE49-F238E27FC236}">
                <a16:creationId xmlns:a16="http://schemas.microsoft.com/office/drawing/2014/main" id="{B9AEC1D8-E400-BEF9-FD03-742BC887BEFE}"/>
              </a:ext>
            </a:extLst>
          </p:cNvPr>
          <p:cNvGrpSpPr/>
          <p:nvPr/>
        </p:nvGrpSpPr>
        <p:grpSpPr>
          <a:xfrm>
            <a:off x="6567413" y="1419275"/>
            <a:ext cx="2230083" cy="427599"/>
            <a:chOff x="6815241" y="940711"/>
            <a:chExt cx="2230083" cy="427599"/>
          </a:xfrm>
        </p:grpSpPr>
        <p:sp>
          <p:nvSpPr>
            <p:cNvPr id="5" name="Rectangle 4">
              <a:extLst>
                <a:ext uri="{FF2B5EF4-FFF2-40B4-BE49-F238E27FC236}">
                  <a16:creationId xmlns:a16="http://schemas.microsoft.com/office/drawing/2014/main" id="{942B4118-D77A-8629-0154-C611383BCDD5}"/>
                </a:ext>
              </a:extLst>
            </p:cNvPr>
            <p:cNvSpPr/>
            <p:nvPr/>
          </p:nvSpPr>
          <p:spPr bwMode="auto">
            <a:xfrm>
              <a:off x="6815241" y="940713"/>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8730443E-1BE5-8E2F-7190-3702BE796EC6}"/>
                </a:ext>
              </a:extLst>
            </p:cNvPr>
            <p:cNvSpPr txBox="1"/>
            <p:nvPr/>
          </p:nvSpPr>
          <p:spPr>
            <a:xfrm>
              <a:off x="7166127" y="940711"/>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p:sp>
        <p:nvSpPr>
          <p:cNvPr id="8" name="TextBox 7">
            <a:extLst>
              <a:ext uri="{FF2B5EF4-FFF2-40B4-BE49-F238E27FC236}">
                <a16:creationId xmlns:a16="http://schemas.microsoft.com/office/drawing/2014/main" id="{C295A249-9BE0-0812-2AA2-24AE1BCE3CE9}"/>
              </a:ext>
            </a:extLst>
          </p:cNvPr>
          <p:cNvSpPr txBox="1"/>
          <p:nvPr/>
        </p:nvSpPr>
        <p:spPr>
          <a:xfrm>
            <a:off x="2145146" y="3979400"/>
            <a:ext cx="4585854" cy="400110"/>
          </a:xfrm>
          <a:prstGeom prst="rect">
            <a:avLst/>
          </a:prstGeom>
          <a:noFill/>
        </p:spPr>
        <p:txBody>
          <a:bodyPr wrap="square">
            <a:spAutoFit/>
          </a:bodyPr>
          <a:lstStyle/>
          <a:p>
            <a:r>
              <a:rPr lang="en-US" dirty="0"/>
              <a:t>April 14</a:t>
            </a:r>
            <a:r>
              <a:rPr lang="en-US" baseline="30000" dirty="0"/>
              <a:t>th</a:t>
            </a:r>
            <a:r>
              <a:rPr lang="en-US" dirty="0"/>
              <a:t>-April 24th</a:t>
            </a:r>
          </a:p>
        </p:txBody>
      </p:sp>
    </p:spTree>
    <p:extLst>
      <p:ext uri="{BB962C8B-B14F-4D97-AF65-F5344CB8AC3E}">
        <p14:creationId xmlns:p14="http://schemas.microsoft.com/office/powerpoint/2010/main" val="51764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CD309-955C-631A-FF99-B41FC05AE431}"/>
              </a:ext>
            </a:extLst>
          </p:cNvPr>
          <p:cNvSpPr>
            <a:spLocks noGrp="1"/>
          </p:cNvSpPr>
          <p:nvPr>
            <p:ph type="title"/>
          </p:nvPr>
        </p:nvSpPr>
        <p:spPr/>
        <p:txBody>
          <a:bodyPr/>
          <a:lstStyle/>
          <a:p>
            <a:r>
              <a:rPr lang="en-US"/>
              <a:t>Exam:    Oral presentation  and  Q&amp;A</a:t>
            </a:r>
          </a:p>
        </p:txBody>
      </p:sp>
      <p:sp>
        <p:nvSpPr>
          <p:cNvPr id="3" name="Content Placeholder 2">
            <a:extLst>
              <a:ext uri="{FF2B5EF4-FFF2-40B4-BE49-F238E27FC236}">
                <a16:creationId xmlns:a16="http://schemas.microsoft.com/office/drawing/2014/main" id="{D5250BC2-FB64-2B51-0331-AFB95761C276}"/>
              </a:ext>
            </a:extLst>
          </p:cNvPr>
          <p:cNvSpPr>
            <a:spLocks noGrp="1"/>
          </p:cNvSpPr>
          <p:nvPr>
            <p:ph idx="1"/>
          </p:nvPr>
        </p:nvSpPr>
        <p:spPr>
          <a:xfrm>
            <a:off x="265330" y="703891"/>
            <a:ext cx="8878670" cy="5486400"/>
          </a:xfrm>
        </p:spPr>
        <p:txBody>
          <a:bodyPr/>
          <a:lstStyle/>
          <a:p>
            <a:r>
              <a:rPr lang="en-US"/>
              <a:t>Qual student MUST present talk from an </a:t>
            </a:r>
            <a:r>
              <a:rPr lang="en-US" u="sng"/>
              <a:t>in-campus</a:t>
            </a:r>
            <a:r>
              <a:rPr lang="en-US"/>
              <a:t> conference room  (we will find one)</a:t>
            </a:r>
          </a:p>
          <a:p>
            <a:pPr lvl="1"/>
            <a:r>
              <a:rPr lang="en-US"/>
              <a:t>Medical or other serious issues will be accomodated</a:t>
            </a:r>
          </a:p>
          <a:p>
            <a:endParaRPr lang="en-US"/>
          </a:p>
          <a:p>
            <a:r>
              <a:rPr lang="en-US"/>
              <a:t>Some committee members MAY participate remotely via Zoom</a:t>
            </a:r>
          </a:p>
          <a:p>
            <a:pPr lvl="1"/>
            <a:endParaRPr lang="en-US"/>
          </a:p>
          <a:p>
            <a:pPr lvl="1"/>
            <a:endParaRPr lang="en-US"/>
          </a:p>
          <a:p>
            <a:r>
              <a:rPr lang="en-US"/>
              <a:t>If campus posture changes (e.g., covid), we may go full remote</a:t>
            </a:r>
          </a:p>
          <a:p>
            <a:endParaRPr lang="en-US"/>
          </a:p>
          <a:p>
            <a:r>
              <a:rPr lang="en-US"/>
              <a:t>Note:   Remote participation of committee members is allowed,</a:t>
            </a:r>
          </a:p>
          <a:p>
            <a:pPr marL="0" indent="0">
              <a:buNone/>
            </a:pPr>
            <a:r>
              <a:rPr lang="en-US"/>
              <a:t>	so as to increase your chances of being matched to your </a:t>
            </a:r>
            <a:r>
              <a:rPr lang="en-US" u="sng"/>
              <a:t>top choices</a:t>
            </a:r>
          </a:p>
          <a:p>
            <a:pPr lvl="1"/>
            <a:r>
              <a:rPr lang="en-US"/>
              <a:t>e.g., Faculty who are travelling cannot participate in-person, but could participate remotely</a:t>
            </a:r>
          </a:p>
          <a:p>
            <a:endParaRPr lang="en-US"/>
          </a:p>
          <a:p>
            <a:r>
              <a:rPr lang="en-US"/>
              <a:t>You MUST assume at least one member may be remote (say, due to a last-minute conflict)</a:t>
            </a:r>
          </a:p>
          <a:p>
            <a:pPr lvl="1"/>
            <a:r>
              <a:rPr lang="en-US"/>
              <a:t>So, you need a laptop, tablet and stylus, and headphones.  ECE will try to provide such a room</a:t>
            </a:r>
          </a:p>
        </p:txBody>
      </p:sp>
      <p:sp>
        <p:nvSpPr>
          <p:cNvPr id="4" name="TextBox 3">
            <a:extLst>
              <a:ext uri="{FF2B5EF4-FFF2-40B4-BE49-F238E27FC236}">
                <a16:creationId xmlns:a16="http://schemas.microsoft.com/office/drawing/2014/main" id="{F30E0D1D-43C7-9084-8F70-B36D57576942}"/>
              </a:ext>
            </a:extLst>
          </p:cNvPr>
          <p:cNvSpPr txBox="1"/>
          <p:nvPr/>
        </p:nvSpPr>
        <p:spPr>
          <a:xfrm>
            <a:off x="6797600" y="114722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b="1" i="1">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7" name="Group 6">
            <a:extLst>
              <a:ext uri="{FF2B5EF4-FFF2-40B4-BE49-F238E27FC236}">
                <a16:creationId xmlns:a16="http://schemas.microsoft.com/office/drawing/2014/main" id="{BA145EA5-1B81-DC1F-387B-F1552CCB30F4}"/>
              </a:ext>
            </a:extLst>
          </p:cNvPr>
          <p:cNvGrpSpPr/>
          <p:nvPr/>
        </p:nvGrpSpPr>
        <p:grpSpPr>
          <a:xfrm>
            <a:off x="2867995" y="5960039"/>
            <a:ext cx="6019661" cy="612736"/>
            <a:chOff x="2867995" y="5881103"/>
            <a:chExt cx="6019661" cy="612736"/>
          </a:xfrm>
        </p:grpSpPr>
        <p:sp>
          <p:nvSpPr>
            <p:cNvPr id="5" name="Rectangle: Rounded Corners 4">
              <a:extLst>
                <a:ext uri="{FF2B5EF4-FFF2-40B4-BE49-F238E27FC236}">
                  <a16:creationId xmlns:a16="http://schemas.microsoft.com/office/drawing/2014/main" id="{C7AD9ABC-F68D-3ABC-7B04-1CD1861B6664}"/>
                </a:ext>
              </a:extLst>
            </p:cNvPr>
            <p:cNvSpPr/>
            <p:nvPr/>
          </p:nvSpPr>
          <p:spPr bwMode="auto">
            <a:xfrm>
              <a:off x="2940553" y="5881103"/>
              <a:ext cx="1394625" cy="315764"/>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9E1905E2-2FC5-44D2-AFF0-8C89F3802FE7}"/>
                </a:ext>
              </a:extLst>
            </p:cNvPr>
            <p:cNvSpPr txBox="1"/>
            <p:nvPr/>
          </p:nvSpPr>
          <p:spPr>
            <a:xfrm>
              <a:off x="2867995" y="6124507"/>
              <a:ext cx="6019661" cy="369332"/>
            </a:xfrm>
            <a:prstGeom prst="rect">
              <a:avLst/>
            </a:prstGeom>
            <a:noFill/>
          </p:spPr>
          <p:txBody>
            <a:bodyPr wrap="none" rtlCol="0">
              <a:spAutoFit/>
            </a:bodyPr>
            <a:lstStyle/>
            <a:p>
              <a:r>
                <a:rPr lang="en-US" sz="1800"/>
                <a:t>Borrow from library?  Advisor buys?     Practice using this</a:t>
              </a:r>
              <a:endParaRPr lang="en-US" sz="1800" dirty="0"/>
            </a:p>
          </p:txBody>
        </p:sp>
      </p:grpSp>
    </p:spTree>
    <p:extLst>
      <p:ext uri="{BB962C8B-B14F-4D97-AF65-F5344CB8AC3E}">
        <p14:creationId xmlns:p14="http://schemas.microsoft.com/office/powerpoint/2010/main" val="303544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ECB4DEC-0254-3077-0E7E-D09EB40AB179}"/>
              </a:ext>
            </a:extLst>
          </p:cNvPr>
          <p:cNvGrpSpPr/>
          <p:nvPr/>
        </p:nvGrpSpPr>
        <p:grpSpPr>
          <a:xfrm>
            <a:off x="5557789" y="3614749"/>
            <a:ext cx="3429559" cy="2593542"/>
            <a:chOff x="5280266" y="3729963"/>
            <a:chExt cx="3429559" cy="2593542"/>
          </a:xfrm>
        </p:grpSpPr>
        <p:sp>
          <p:nvSpPr>
            <p:cNvPr id="27" name="Oval 26">
              <a:extLst>
                <a:ext uri="{FF2B5EF4-FFF2-40B4-BE49-F238E27FC236}">
                  <a16:creationId xmlns:a16="http://schemas.microsoft.com/office/drawing/2014/main" id="{C9EFC66F-0E8B-5315-27E8-68833E4EA4C7}"/>
                </a:ext>
              </a:extLst>
            </p:cNvPr>
            <p:cNvSpPr/>
            <p:nvPr/>
          </p:nvSpPr>
          <p:spPr bwMode="auto">
            <a:xfrm>
              <a:off x="6275811" y="3729963"/>
              <a:ext cx="2434014" cy="2434015"/>
            </a:xfrm>
            <a:prstGeom prst="ellipse">
              <a:avLst/>
            </a:prstGeom>
            <a:noFill/>
            <a:ln w="254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8" name="TextBox 27">
              <a:extLst>
                <a:ext uri="{FF2B5EF4-FFF2-40B4-BE49-F238E27FC236}">
                  <a16:creationId xmlns:a16="http://schemas.microsoft.com/office/drawing/2014/main" id="{D8027B92-FBDC-16D8-5CD5-E493FE4ED417}"/>
                </a:ext>
              </a:extLst>
            </p:cNvPr>
            <p:cNvSpPr txBox="1"/>
            <p:nvPr/>
          </p:nvSpPr>
          <p:spPr>
            <a:xfrm>
              <a:off x="5280266" y="5677174"/>
              <a:ext cx="1300357" cy="646331"/>
            </a:xfrm>
            <a:prstGeom prst="rect">
              <a:avLst/>
            </a:prstGeom>
            <a:noFill/>
          </p:spPr>
          <p:txBody>
            <a:bodyPr wrap="none" rtlCol="0">
              <a:spAutoFit/>
            </a:bodyPr>
            <a:lstStyle/>
            <a:p>
              <a:r>
                <a:rPr lang="en-US" sz="1800">
                  <a:solidFill>
                    <a:srgbClr val="0070C0"/>
                  </a:solidFill>
                </a:rPr>
                <a:t>3 hour</a:t>
              </a:r>
            </a:p>
            <a:p>
              <a:r>
                <a:rPr lang="en-US" sz="1800">
                  <a:solidFill>
                    <a:srgbClr val="0070C0"/>
                  </a:solidFill>
                </a:rPr>
                <a:t>Qual exam</a:t>
              </a:r>
              <a:endParaRPr lang="en-US" sz="1800" dirty="0">
                <a:solidFill>
                  <a:srgbClr val="0070C0"/>
                </a:solidFill>
              </a:endParaRPr>
            </a:p>
          </p:txBody>
        </p:sp>
      </p:grpSp>
      <p:sp>
        <p:nvSpPr>
          <p:cNvPr id="2" name="Title 1">
            <a:extLst>
              <a:ext uri="{FF2B5EF4-FFF2-40B4-BE49-F238E27FC236}">
                <a16:creationId xmlns:a16="http://schemas.microsoft.com/office/drawing/2014/main" id="{A09A8032-D1F4-360B-F573-D66F4416CA75}"/>
              </a:ext>
            </a:extLst>
          </p:cNvPr>
          <p:cNvSpPr>
            <a:spLocks noGrp="1"/>
          </p:cNvSpPr>
          <p:nvPr>
            <p:ph type="title"/>
          </p:nvPr>
        </p:nvSpPr>
        <p:spPr/>
        <p:txBody>
          <a:bodyPr/>
          <a:lstStyle/>
          <a:p>
            <a:r>
              <a:rPr lang="en-US"/>
              <a:t>Actual exam’s stages</a:t>
            </a:r>
          </a:p>
        </p:txBody>
      </p:sp>
      <p:sp>
        <p:nvSpPr>
          <p:cNvPr id="3" name="Content Placeholder 2">
            <a:extLst>
              <a:ext uri="{FF2B5EF4-FFF2-40B4-BE49-F238E27FC236}">
                <a16:creationId xmlns:a16="http://schemas.microsoft.com/office/drawing/2014/main" id="{F41C49F6-1154-45B7-28AA-76B0A264BEEA}"/>
              </a:ext>
            </a:extLst>
          </p:cNvPr>
          <p:cNvSpPr>
            <a:spLocks noGrp="1"/>
          </p:cNvSpPr>
          <p:nvPr>
            <p:ph idx="1"/>
          </p:nvPr>
        </p:nvSpPr>
        <p:spPr>
          <a:xfrm>
            <a:off x="153495" y="730204"/>
            <a:ext cx="8802497" cy="5486400"/>
          </a:xfrm>
        </p:spPr>
        <p:txBody>
          <a:bodyPr/>
          <a:lstStyle/>
          <a:p>
            <a:r>
              <a:rPr lang="en-US">
                <a:solidFill>
                  <a:srgbClr val="FF0000"/>
                </a:solidFill>
              </a:rPr>
              <a:t>Stage 1</a:t>
            </a:r>
            <a:r>
              <a:rPr lang="en-US"/>
              <a:t>:    You first </a:t>
            </a:r>
            <a:r>
              <a:rPr lang="en-US">
                <a:solidFill>
                  <a:srgbClr val="FF0000"/>
                </a:solidFill>
              </a:rPr>
              <a:t>Talk from prepared slides</a:t>
            </a:r>
            <a:r>
              <a:rPr lang="en-US"/>
              <a:t> explaining your 4-page Review paper</a:t>
            </a:r>
          </a:p>
          <a:p>
            <a:pPr lvl="1"/>
            <a:r>
              <a:rPr lang="en-US"/>
              <a:t>Slides must be </a:t>
            </a:r>
            <a:r>
              <a:rPr lang="en-US" u="sng"/>
              <a:t>completely</a:t>
            </a:r>
            <a:r>
              <a:rPr lang="en-US"/>
              <a:t> prepared by you (advisor can make </a:t>
            </a:r>
            <a:r>
              <a:rPr lang="en-US" u="sng"/>
              <a:t>broad</a:t>
            </a:r>
            <a:r>
              <a:rPr lang="en-US"/>
              <a:t> suggestions)</a:t>
            </a:r>
          </a:p>
          <a:p>
            <a:endParaRPr lang="en-US"/>
          </a:p>
          <a:p>
            <a:r>
              <a:rPr lang="en-US">
                <a:solidFill>
                  <a:schemeClr val="accent2">
                    <a:lumMod val="75000"/>
                  </a:schemeClr>
                </a:solidFill>
              </a:rPr>
              <a:t>Stage 2</a:t>
            </a:r>
            <a:r>
              <a:rPr lang="en-US"/>
              <a:t>:    Committee asks </a:t>
            </a:r>
            <a:r>
              <a:rPr lang="en-US">
                <a:solidFill>
                  <a:schemeClr val="accent2">
                    <a:lumMod val="75000"/>
                  </a:schemeClr>
                </a:solidFill>
              </a:rPr>
              <a:t>Questions about   Talk,   Review paper,   Background papers</a:t>
            </a:r>
          </a:p>
          <a:p>
            <a:pPr lvl="1"/>
            <a:r>
              <a:rPr lang="en-US"/>
              <a:t>Committee would have read papers you provided</a:t>
            </a:r>
          </a:p>
          <a:p>
            <a:pPr lvl="1"/>
            <a:endParaRPr lang="en-US"/>
          </a:p>
          <a:p>
            <a:r>
              <a:rPr lang="en-US">
                <a:solidFill>
                  <a:schemeClr val="accent6">
                    <a:lumMod val="75000"/>
                  </a:schemeClr>
                </a:solidFill>
              </a:rPr>
              <a:t>Stage 3</a:t>
            </a:r>
            <a:r>
              <a:rPr lang="en-US"/>
              <a:t>:    Committee asks </a:t>
            </a:r>
            <a:r>
              <a:rPr lang="en-US">
                <a:solidFill>
                  <a:schemeClr val="accent6">
                    <a:lumMod val="75000"/>
                  </a:schemeClr>
                </a:solidFill>
              </a:rPr>
              <a:t>Questions about any obvious undergraduate basic material</a:t>
            </a:r>
            <a:r>
              <a:rPr lang="en-US"/>
              <a:t> </a:t>
            </a:r>
          </a:p>
          <a:p>
            <a:pPr lvl="1"/>
            <a:r>
              <a:rPr lang="en-US"/>
              <a:t>“Obvious”   =   </a:t>
            </a:r>
            <a:r>
              <a:rPr lang="en-US" u="sng"/>
              <a:t>Clearly relevant</a:t>
            </a:r>
            <a:r>
              <a:rPr lang="en-US"/>
              <a:t> to your talk</a:t>
            </a:r>
          </a:p>
          <a:p>
            <a:endParaRPr lang="en-US"/>
          </a:p>
          <a:p>
            <a:r>
              <a:rPr lang="en-US">
                <a:solidFill>
                  <a:srgbClr val="C00000"/>
                </a:solidFill>
              </a:rPr>
              <a:t>Stage 4</a:t>
            </a:r>
            <a:r>
              <a:rPr lang="en-US"/>
              <a:t>:     </a:t>
            </a:r>
            <a:r>
              <a:rPr lang="en-US">
                <a:solidFill>
                  <a:srgbClr val="C00000"/>
                </a:solidFill>
              </a:rPr>
              <a:t>Extra time </a:t>
            </a:r>
            <a:r>
              <a:rPr lang="en-US"/>
              <a:t>if committee remains undecided on score</a:t>
            </a:r>
          </a:p>
          <a:p>
            <a:pPr lvl="1"/>
            <a:r>
              <a:rPr lang="en-US"/>
              <a:t>Or if they find the discussion fascinating</a:t>
            </a:r>
          </a:p>
          <a:p>
            <a:endParaRPr lang="en-US"/>
          </a:p>
          <a:p>
            <a:r>
              <a:rPr lang="en-US"/>
              <a:t>You can ask for a break any time, for any reason</a:t>
            </a:r>
          </a:p>
          <a:p>
            <a:pPr lvl="1"/>
            <a:r>
              <a:rPr lang="en-US"/>
              <a:t>So can the committee, say, to discuss next questions</a:t>
            </a:r>
          </a:p>
        </p:txBody>
      </p:sp>
      <p:graphicFrame>
        <p:nvGraphicFramePr>
          <p:cNvPr id="22" name="Chart 21">
            <a:extLst>
              <a:ext uri="{FF2B5EF4-FFF2-40B4-BE49-F238E27FC236}">
                <a16:creationId xmlns:a16="http://schemas.microsoft.com/office/drawing/2014/main" id="{951E1223-ADEE-DD64-E2BF-63F49A70F1C4}"/>
              </a:ext>
            </a:extLst>
          </p:cNvPr>
          <p:cNvGraphicFramePr/>
          <p:nvPr>
            <p:extLst>
              <p:ext uri="{D42A27DB-BD31-4B8C-83A1-F6EECF244321}">
                <p14:modId xmlns:p14="http://schemas.microsoft.com/office/powerpoint/2010/main" val="1509157689"/>
              </p:ext>
            </p:extLst>
          </p:nvPr>
        </p:nvGraphicFramePr>
        <p:xfrm>
          <a:off x="6053373" y="3470024"/>
          <a:ext cx="3433934" cy="2723460"/>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Box 22">
            <a:extLst>
              <a:ext uri="{FF2B5EF4-FFF2-40B4-BE49-F238E27FC236}">
                <a16:creationId xmlns:a16="http://schemas.microsoft.com/office/drawing/2014/main" id="{7E5E6332-FAE5-C3BF-2352-F04E794DC973}"/>
              </a:ext>
            </a:extLst>
          </p:cNvPr>
          <p:cNvSpPr txBox="1"/>
          <p:nvPr/>
        </p:nvSpPr>
        <p:spPr>
          <a:xfrm>
            <a:off x="7779712" y="3779200"/>
            <a:ext cx="671979" cy="646331"/>
          </a:xfrm>
          <a:prstGeom prst="rect">
            <a:avLst/>
          </a:prstGeom>
          <a:noFill/>
        </p:spPr>
        <p:txBody>
          <a:bodyPr wrap="none" rtlCol="0">
            <a:spAutoFit/>
          </a:bodyPr>
          <a:lstStyle/>
          <a:p>
            <a:r>
              <a:rPr lang="en-US" sz="1800">
                <a:solidFill>
                  <a:schemeClr val="bg1"/>
                </a:solidFill>
              </a:rPr>
              <a:t>30</a:t>
            </a:r>
          </a:p>
          <a:p>
            <a:r>
              <a:rPr lang="en-US" sz="1800">
                <a:solidFill>
                  <a:schemeClr val="bg1"/>
                </a:solidFill>
              </a:rPr>
              <a:t>mins</a:t>
            </a:r>
            <a:endParaRPr lang="en-US" sz="1800" dirty="0">
              <a:solidFill>
                <a:schemeClr val="bg1"/>
              </a:solidFill>
            </a:endParaRPr>
          </a:p>
        </p:txBody>
      </p:sp>
      <p:sp>
        <p:nvSpPr>
          <p:cNvPr id="24" name="TextBox 23">
            <a:extLst>
              <a:ext uri="{FF2B5EF4-FFF2-40B4-BE49-F238E27FC236}">
                <a16:creationId xmlns:a16="http://schemas.microsoft.com/office/drawing/2014/main" id="{6EFDAF6D-01C1-E1BE-39F3-35D404CBE172}"/>
              </a:ext>
            </a:extLst>
          </p:cNvPr>
          <p:cNvSpPr txBox="1"/>
          <p:nvPr/>
        </p:nvSpPr>
        <p:spPr>
          <a:xfrm>
            <a:off x="8155779" y="4681540"/>
            <a:ext cx="671979" cy="646331"/>
          </a:xfrm>
          <a:prstGeom prst="rect">
            <a:avLst/>
          </a:prstGeom>
          <a:noFill/>
        </p:spPr>
        <p:txBody>
          <a:bodyPr wrap="none" rtlCol="0">
            <a:spAutoFit/>
          </a:bodyPr>
          <a:lstStyle/>
          <a:p>
            <a:r>
              <a:rPr lang="en-US" sz="1800">
                <a:solidFill>
                  <a:schemeClr val="bg1"/>
                </a:solidFill>
              </a:rPr>
              <a:t>45</a:t>
            </a:r>
          </a:p>
          <a:p>
            <a:r>
              <a:rPr lang="en-US" sz="1800">
                <a:solidFill>
                  <a:schemeClr val="bg1"/>
                </a:solidFill>
              </a:rPr>
              <a:t>mins</a:t>
            </a:r>
            <a:endParaRPr lang="en-US" sz="1800" dirty="0">
              <a:solidFill>
                <a:schemeClr val="bg1"/>
              </a:solidFill>
            </a:endParaRPr>
          </a:p>
        </p:txBody>
      </p:sp>
      <p:sp>
        <p:nvSpPr>
          <p:cNvPr id="25" name="TextBox 24">
            <a:extLst>
              <a:ext uri="{FF2B5EF4-FFF2-40B4-BE49-F238E27FC236}">
                <a16:creationId xmlns:a16="http://schemas.microsoft.com/office/drawing/2014/main" id="{656814C9-6E3A-6FA4-84DC-692DDCFBCD01}"/>
              </a:ext>
            </a:extLst>
          </p:cNvPr>
          <p:cNvSpPr txBox="1"/>
          <p:nvPr/>
        </p:nvSpPr>
        <p:spPr>
          <a:xfrm>
            <a:off x="7367466" y="5116812"/>
            <a:ext cx="671979" cy="646331"/>
          </a:xfrm>
          <a:prstGeom prst="rect">
            <a:avLst/>
          </a:prstGeom>
          <a:noFill/>
        </p:spPr>
        <p:txBody>
          <a:bodyPr wrap="none" rtlCol="0">
            <a:spAutoFit/>
          </a:bodyPr>
          <a:lstStyle/>
          <a:p>
            <a:r>
              <a:rPr lang="en-US" sz="1800">
                <a:solidFill>
                  <a:schemeClr val="bg1"/>
                </a:solidFill>
              </a:rPr>
              <a:t>45</a:t>
            </a:r>
          </a:p>
          <a:p>
            <a:r>
              <a:rPr lang="en-US" sz="1800">
                <a:solidFill>
                  <a:schemeClr val="bg1"/>
                </a:solidFill>
              </a:rPr>
              <a:t>mins</a:t>
            </a:r>
            <a:endParaRPr lang="en-US" sz="1800" dirty="0">
              <a:solidFill>
                <a:schemeClr val="bg1"/>
              </a:solidFill>
            </a:endParaRPr>
          </a:p>
        </p:txBody>
      </p:sp>
      <p:sp>
        <p:nvSpPr>
          <p:cNvPr id="26" name="TextBox 25">
            <a:extLst>
              <a:ext uri="{FF2B5EF4-FFF2-40B4-BE49-F238E27FC236}">
                <a16:creationId xmlns:a16="http://schemas.microsoft.com/office/drawing/2014/main" id="{1C31FA9A-453A-CE99-AA3B-DA4A6BB9EE9E}"/>
              </a:ext>
            </a:extLst>
          </p:cNvPr>
          <p:cNvSpPr txBox="1"/>
          <p:nvPr/>
        </p:nvSpPr>
        <p:spPr>
          <a:xfrm>
            <a:off x="6954122" y="4117989"/>
            <a:ext cx="671979" cy="646331"/>
          </a:xfrm>
          <a:prstGeom prst="rect">
            <a:avLst/>
          </a:prstGeom>
          <a:noFill/>
        </p:spPr>
        <p:txBody>
          <a:bodyPr wrap="none" rtlCol="0">
            <a:spAutoFit/>
          </a:bodyPr>
          <a:lstStyle/>
          <a:p>
            <a:r>
              <a:rPr lang="en-US" sz="1800">
                <a:solidFill>
                  <a:schemeClr val="bg1"/>
                </a:solidFill>
              </a:rPr>
              <a:t>60</a:t>
            </a:r>
          </a:p>
          <a:p>
            <a:r>
              <a:rPr lang="en-US" sz="1800">
                <a:solidFill>
                  <a:schemeClr val="bg1"/>
                </a:solidFill>
              </a:rPr>
              <a:t>mins</a:t>
            </a:r>
            <a:endParaRPr lang="en-US" sz="1800" dirty="0">
              <a:solidFill>
                <a:schemeClr val="bg1"/>
              </a:solidFill>
            </a:endParaRPr>
          </a:p>
        </p:txBody>
      </p:sp>
    </p:spTree>
    <p:extLst>
      <p:ext uri="{BB962C8B-B14F-4D97-AF65-F5344CB8AC3E}">
        <p14:creationId xmlns:p14="http://schemas.microsoft.com/office/powerpoint/2010/main" val="9081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Graphic spid="22" grpId="0">
        <p:bldAsOne/>
      </p:bldGraphic>
      <p:bldP spid="23" grpId="0"/>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33C02-93B7-C45C-07CB-F12DD255C711}"/>
              </a:ext>
            </a:extLst>
          </p:cNvPr>
          <p:cNvSpPr>
            <a:spLocks noGrp="1"/>
          </p:cNvSpPr>
          <p:nvPr>
            <p:ph type="title"/>
          </p:nvPr>
        </p:nvSpPr>
        <p:spPr/>
        <p:txBody>
          <a:bodyPr/>
          <a:lstStyle/>
          <a:p>
            <a:r>
              <a:rPr lang="en-US"/>
              <a:t>Caution:    Q&amp;A</a:t>
            </a:r>
          </a:p>
        </p:txBody>
      </p:sp>
      <p:sp>
        <p:nvSpPr>
          <p:cNvPr id="3" name="Content Placeholder 2">
            <a:extLst>
              <a:ext uri="{FF2B5EF4-FFF2-40B4-BE49-F238E27FC236}">
                <a16:creationId xmlns:a16="http://schemas.microsoft.com/office/drawing/2014/main" id="{443FA13C-201A-B3A8-59D9-B8239A4544DD}"/>
              </a:ext>
            </a:extLst>
          </p:cNvPr>
          <p:cNvSpPr>
            <a:spLocks noGrp="1"/>
          </p:cNvSpPr>
          <p:nvPr>
            <p:ph idx="1"/>
          </p:nvPr>
        </p:nvSpPr>
        <p:spPr>
          <a:xfrm>
            <a:off x="107446" y="763096"/>
            <a:ext cx="8865637" cy="5486400"/>
          </a:xfrm>
        </p:spPr>
        <p:txBody>
          <a:bodyPr/>
          <a:lstStyle/>
          <a:p>
            <a:r>
              <a:rPr lang="en-US"/>
              <a:t>Committee will examine your ability to Talk / Write / Think</a:t>
            </a:r>
          </a:p>
          <a:p>
            <a:endParaRPr lang="en-US"/>
          </a:p>
          <a:p>
            <a:r>
              <a:rPr lang="en-US"/>
              <a:t>All three are important.    But there is no “percentage distribution” among these</a:t>
            </a:r>
          </a:p>
          <a:p>
            <a:pPr lvl="1"/>
            <a:r>
              <a:rPr lang="en-US"/>
              <a:t>Each committee member makes his/her own </a:t>
            </a:r>
            <a:r>
              <a:rPr lang="en-US" u="sng"/>
              <a:t>judgement</a:t>
            </a:r>
            <a:r>
              <a:rPr lang="en-US"/>
              <a:t> call about what </a:t>
            </a:r>
            <a:r>
              <a:rPr lang="en-US" u="sng"/>
              <a:t>overall</a:t>
            </a:r>
            <a:r>
              <a:rPr lang="en-US"/>
              <a:t> score to assign</a:t>
            </a:r>
          </a:p>
          <a:p>
            <a:pPr lvl="1"/>
            <a:endParaRPr lang="en-US"/>
          </a:p>
          <a:p>
            <a:r>
              <a:rPr lang="en-US"/>
              <a:t>Most students seem to do fine in Review paper (“Write”) and Presentation (“Talk”)</a:t>
            </a:r>
          </a:p>
          <a:p>
            <a:pPr lvl="1"/>
            <a:r>
              <a:rPr lang="en-US"/>
              <a:t>Assuming they spent time writing and practicing the talk</a:t>
            </a:r>
          </a:p>
          <a:p>
            <a:endParaRPr lang="en-US"/>
          </a:p>
          <a:p>
            <a:r>
              <a:rPr lang="en-US"/>
              <a:t>The Q&amp;A is hardest part usually (“Think”).   Questions that may throw off students ...</a:t>
            </a:r>
          </a:p>
          <a:p>
            <a:pPr lvl="1"/>
            <a:r>
              <a:rPr lang="en-US"/>
              <a:t>What would happen if I change ABC to XYZ?</a:t>
            </a:r>
          </a:p>
          <a:p>
            <a:pPr lvl="1"/>
            <a:r>
              <a:rPr lang="en-US"/>
              <a:t>Why would you do ABC,   if XYZ can obviously solve the problem?</a:t>
            </a:r>
          </a:p>
          <a:p>
            <a:pPr lvl="1"/>
            <a:r>
              <a:rPr lang="en-US"/>
              <a:t>Write down a simple equation that predicts quantity ABC in your experiment</a:t>
            </a:r>
          </a:p>
          <a:p>
            <a:pPr lvl="1"/>
            <a:r>
              <a:rPr lang="en-US"/>
              <a:t>Let’s simplify your set-up, so we can model it using this basic undergrad math</a:t>
            </a:r>
          </a:p>
          <a:p>
            <a:pPr lvl="1"/>
            <a:r>
              <a:rPr lang="en-US"/>
              <a:t>What is a Fourier transform / State space model / Graph matching problem / L2 cache</a:t>
            </a:r>
          </a:p>
          <a:p>
            <a:endParaRPr lang="en-US"/>
          </a:p>
        </p:txBody>
      </p:sp>
      <p:grpSp>
        <p:nvGrpSpPr>
          <p:cNvPr id="6" name="Group 5">
            <a:extLst>
              <a:ext uri="{FF2B5EF4-FFF2-40B4-BE49-F238E27FC236}">
                <a16:creationId xmlns:a16="http://schemas.microsoft.com/office/drawing/2014/main" id="{94BB0529-05C0-BE1D-026B-54A0E5F9F750}"/>
              </a:ext>
            </a:extLst>
          </p:cNvPr>
          <p:cNvGrpSpPr/>
          <p:nvPr/>
        </p:nvGrpSpPr>
        <p:grpSpPr>
          <a:xfrm>
            <a:off x="7348091" y="4407539"/>
            <a:ext cx="1664341" cy="993341"/>
            <a:chOff x="5946889" y="3953629"/>
            <a:chExt cx="1664341" cy="993341"/>
          </a:xfrm>
        </p:grpSpPr>
        <p:sp>
          <p:nvSpPr>
            <p:cNvPr id="4" name="Right Brace 3">
              <a:extLst>
                <a:ext uri="{FF2B5EF4-FFF2-40B4-BE49-F238E27FC236}">
                  <a16:creationId xmlns:a16="http://schemas.microsoft.com/office/drawing/2014/main" id="{63341E5B-9E5E-DD5F-243B-40778FF94C32}"/>
                </a:ext>
              </a:extLst>
            </p:cNvPr>
            <p:cNvSpPr/>
            <p:nvPr/>
          </p:nvSpPr>
          <p:spPr bwMode="auto">
            <a:xfrm>
              <a:off x="5946889" y="3953629"/>
              <a:ext cx="263137" cy="993341"/>
            </a:xfrm>
            <a:prstGeom prst="rightBrace">
              <a:avLst/>
            </a:prstGeom>
            <a:noFill/>
            <a:ln w="254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5" name="TextBox 4">
              <a:extLst>
                <a:ext uri="{FF2B5EF4-FFF2-40B4-BE49-F238E27FC236}">
                  <a16:creationId xmlns:a16="http://schemas.microsoft.com/office/drawing/2014/main" id="{167CF49B-BA52-3F13-1136-275275769A76}"/>
                </a:ext>
              </a:extLst>
            </p:cNvPr>
            <p:cNvSpPr txBox="1"/>
            <p:nvPr/>
          </p:nvSpPr>
          <p:spPr>
            <a:xfrm>
              <a:off x="6221042" y="3953629"/>
              <a:ext cx="1390188" cy="923330"/>
            </a:xfrm>
            <a:prstGeom prst="rect">
              <a:avLst/>
            </a:prstGeom>
            <a:noFill/>
          </p:spPr>
          <p:txBody>
            <a:bodyPr wrap="none" rtlCol="0">
              <a:spAutoFit/>
            </a:bodyPr>
            <a:lstStyle/>
            <a:p>
              <a:r>
                <a:rPr lang="en-US" sz="1800"/>
                <a:t>About</a:t>
              </a:r>
            </a:p>
            <a:p>
              <a:r>
                <a:rPr lang="en-US" sz="1800"/>
                <a:t>Talk/review </a:t>
              </a:r>
            </a:p>
            <a:p>
              <a:r>
                <a:rPr lang="en-US" sz="1800"/>
                <a:t>paper</a:t>
              </a:r>
            </a:p>
          </p:txBody>
        </p:sp>
      </p:grpSp>
      <p:grpSp>
        <p:nvGrpSpPr>
          <p:cNvPr id="7" name="Group 6">
            <a:extLst>
              <a:ext uri="{FF2B5EF4-FFF2-40B4-BE49-F238E27FC236}">
                <a16:creationId xmlns:a16="http://schemas.microsoft.com/office/drawing/2014/main" id="{88443C14-88F9-2A30-8521-658E53D9DDEC}"/>
              </a:ext>
            </a:extLst>
          </p:cNvPr>
          <p:cNvGrpSpPr/>
          <p:nvPr/>
        </p:nvGrpSpPr>
        <p:grpSpPr>
          <a:xfrm>
            <a:off x="8013607" y="5467761"/>
            <a:ext cx="1183570" cy="923330"/>
            <a:chOff x="5946889" y="4256236"/>
            <a:chExt cx="1183570" cy="923330"/>
          </a:xfrm>
        </p:grpSpPr>
        <p:sp>
          <p:nvSpPr>
            <p:cNvPr id="8" name="Right Brace 7">
              <a:extLst>
                <a:ext uri="{FF2B5EF4-FFF2-40B4-BE49-F238E27FC236}">
                  <a16:creationId xmlns:a16="http://schemas.microsoft.com/office/drawing/2014/main" id="{BFBC01A2-CB6A-EA1E-4576-49BC207B168F}"/>
                </a:ext>
              </a:extLst>
            </p:cNvPr>
            <p:cNvSpPr/>
            <p:nvPr/>
          </p:nvSpPr>
          <p:spPr bwMode="auto">
            <a:xfrm>
              <a:off x="5946889" y="4274875"/>
              <a:ext cx="235728" cy="672095"/>
            </a:xfrm>
            <a:prstGeom prst="rightBrace">
              <a:avLst/>
            </a:prstGeom>
            <a:noFill/>
            <a:ln w="25400" cap="flat" cmpd="sng" algn="ctr">
              <a:solidFill>
                <a:srgbClr val="CC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9" name="TextBox 8">
              <a:extLst>
                <a:ext uri="{FF2B5EF4-FFF2-40B4-BE49-F238E27FC236}">
                  <a16:creationId xmlns:a16="http://schemas.microsoft.com/office/drawing/2014/main" id="{8BB4905A-9E9E-C9AA-6355-7F90AC0CA9FA}"/>
                </a:ext>
              </a:extLst>
            </p:cNvPr>
            <p:cNvSpPr txBox="1"/>
            <p:nvPr/>
          </p:nvSpPr>
          <p:spPr>
            <a:xfrm>
              <a:off x="6125056" y="4256236"/>
              <a:ext cx="1005403" cy="923330"/>
            </a:xfrm>
            <a:prstGeom prst="rect">
              <a:avLst/>
            </a:prstGeom>
            <a:noFill/>
          </p:spPr>
          <p:txBody>
            <a:bodyPr wrap="none" rtlCol="0">
              <a:spAutoFit/>
            </a:bodyPr>
            <a:lstStyle/>
            <a:p>
              <a:r>
                <a:rPr lang="en-US" sz="1800"/>
                <a:t>About</a:t>
              </a:r>
            </a:p>
            <a:p>
              <a:r>
                <a:rPr lang="en-US" sz="1800"/>
                <a:t>Basic</a:t>
              </a:r>
            </a:p>
            <a:p>
              <a:r>
                <a:rPr lang="en-US" sz="1800"/>
                <a:t>material</a:t>
              </a:r>
            </a:p>
          </p:txBody>
        </p:sp>
      </p:grpSp>
    </p:spTree>
    <p:extLst>
      <p:ext uri="{BB962C8B-B14F-4D97-AF65-F5344CB8AC3E}">
        <p14:creationId xmlns:p14="http://schemas.microsoft.com/office/powerpoint/2010/main" val="184850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E3FBC8-A935-8F44-4B95-C9E3D5B71BDF}"/>
              </a:ext>
            </a:extLst>
          </p:cNvPr>
          <p:cNvSpPr/>
          <p:nvPr/>
        </p:nvSpPr>
        <p:spPr bwMode="auto">
          <a:xfrm>
            <a:off x="85519" y="1638026"/>
            <a:ext cx="8828236" cy="480224"/>
          </a:xfrm>
          <a:prstGeom prst="rect">
            <a:avLst/>
          </a:prstGeom>
          <a:solidFill>
            <a:srgbClr val="FFFF00">
              <a:alpha val="17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 name="Title 1">
            <a:extLst>
              <a:ext uri="{FF2B5EF4-FFF2-40B4-BE49-F238E27FC236}">
                <a16:creationId xmlns:a16="http://schemas.microsoft.com/office/drawing/2014/main" id="{F4238B07-8D32-AB0B-D180-F337873B13C1}"/>
              </a:ext>
            </a:extLst>
          </p:cNvPr>
          <p:cNvSpPr>
            <a:spLocks noGrp="1"/>
          </p:cNvSpPr>
          <p:nvPr>
            <p:ph type="title"/>
          </p:nvPr>
        </p:nvSpPr>
        <p:spPr/>
        <p:txBody>
          <a:bodyPr/>
          <a:lstStyle/>
          <a:p>
            <a:r>
              <a:rPr lang="en-US"/>
              <a:t>Caution:    Undergraduate material</a:t>
            </a:r>
          </a:p>
        </p:txBody>
      </p:sp>
      <p:sp>
        <p:nvSpPr>
          <p:cNvPr id="3" name="Content Placeholder 2">
            <a:extLst>
              <a:ext uri="{FF2B5EF4-FFF2-40B4-BE49-F238E27FC236}">
                <a16:creationId xmlns:a16="http://schemas.microsoft.com/office/drawing/2014/main" id="{0E09073D-E3D5-0E9C-CC76-5356F53A1CA6}"/>
              </a:ext>
            </a:extLst>
          </p:cNvPr>
          <p:cNvSpPr>
            <a:spLocks noGrp="1"/>
          </p:cNvSpPr>
          <p:nvPr>
            <p:ph idx="1"/>
          </p:nvPr>
        </p:nvSpPr>
        <p:spPr>
          <a:xfrm>
            <a:off x="140339" y="743361"/>
            <a:ext cx="8839201" cy="5486400"/>
          </a:xfrm>
        </p:spPr>
        <p:txBody>
          <a:bodyPr/>
          <a:lstStyle/>
          <a:p>
            <a:r>
              <a:rPr lang="en-US"/>
              <a:t>Often, students get tripped by Q&amp;A about Undergraduate/Basic material</a:t>
            </a:r>
          </a:p>
          <a:p>
            <a:endParaRPr lang="en-US"/>
          </a:p>
          <a:p>
            <a:r>
              <a:rPr lang="en-US"/>
              <a:t>So, make sure you review/study/practice any obvious undergraduate material</a:t>
            </a:r>
          </a:p>
          <a:p>
            <a:pPr lvl="1"/>
            <a:r>
              <a:rPr lang="en-US"/>
              <a:t>e.g.,   If you mention “harmonics” in your talk, then perhaps review Fourier transforms</a:t>
            </a:r>
          </a:p>
          <a:p>
            <a:pPr lvl="1"/>
            <a:r>
              <a:rPr lang="en-US"/>
              <a:t>e.g.,   If you mention “cache misses” in your talk, you must know typical architecture of CPU</a:t>
            </a:r>
          </a:p>
          <a:p>
            <a:pPr lvl="1"/>
            <a:r>
              <a:rPr lang="en-US"/>
              <a:t>e.g.,   If you mention “neural network” in your talk, perhaps you must know basic linear algebra</a:t>
            </a:r>
          </a:p>
          <a:p>
            <a:pPr lvl="1"/>
            <a:r>
              <a:rPr lang="en-US"/>
              <a:t>...</a:t>
            </a:r>
          </a:p>
          <a:p>
            <a:r>
              <a:rPr lang="en-US"/>
              <a:t>By “obvious”, we mean undergraduate material that is considered basic in your field of research, especially for your topic</a:t>
            </a:r>
          </a:p>
          <a:p>
            <a:pPr lvl="1"/>
            <a:r>
              <a:rPr lang="en-US"/>
              <a:t>In fact, the committee may just ask </a:t>
            </a:r>
            <a:r>
              <a:rPr lang="en-US" u="sng"/>
              <a:t>you</a:t>
            </a:r>
            <a:r>
              <a:rPr lang="en-US"/>
              <a:t> what </a:t>
            </a:r>
            <a:r>
              <a:rPr lang="en-US" u="sng"/>
              <a:t>you think</a:t>
            </a:r>
            <a:r>
              <a:rPr lang="en-US"/>
              <a:t> is obvious undergraduate material</a:t>
            </a:r>
          </a:p>
          <a:p>
            <a:pPr lvl="1"/>
            <a:endParaRPr lang="en-US"/>
          </a:p>
          <a:p>
            <a:r>
              <a:rPr lang="en-US"/>
              <a:t>Warning:  Even if you already have many research results, and have published papers, you </a:t>
            </a:r>
            <a:r>
              <a:rPr lang="en-US" u="sng"/>
              <a:t>must do well</a:t>
            </a:r>
            <a:r>
              <a:rPr lang="en-US"/>
              <a:t> in Q&amp;A to Pass</a:t>
            </a:r>
          </a:p>
          <a:p>
            <a:pPr lvl="1"/>
            <a:r>
              <a:rPr lang="en-US"/>
              <a:t>Because the committee cannot judge your precise contribution to those results/publications</a:t>
            </a:r>
          </a:p>
        </p:txBody>
      </p:sp>
    </p:spTree>
    <p:extLst>
      <p:ext uri="{BB962C8B-B14F-4D97-AF65-F5344CB8AC3E}">
        <p14:creationId xmlns:p14="http://schemas.microsoft.com/office/powerpoint/2010/main" val="98081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uiExpand="1"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09C5-B7A2-46B2-B69E-59F0BEF75108}"/>
              </a:ext>
            </a:extLst>
          </p:cNvPr>
          <p:cNvSpPr>
            <a:spLocks noGrp="1"/>
          </p:cNvSpPr>
          <p:nvPr>
            <p:ph type="title"/>
          </p:nvPr>
        </p:nvSpPr>
        <p:spPr/>
        <p:txBody>
          <a:bodyPr/>
          <a:lstStyle/>
          <a:p>
            <a:r>
              <a:rPr lang="en-US"/>
              <a:t>Grading criteria</a:t>
            </a:r>
          </a:p>
        </p:txBody>
      </p:sp>
      <p:sp>
        <p:nvSpPr>
          <p:cNvPr id="3" name="Content Placeholder 2">
            <a:extLst>
              <a:ext uri="{FF2B5EF4-FFF2-40B4-BE49-F238E27FC236}">
                <a16:creationId xmlns:a16="http://schemas.microsoft.com/office/drawing/2014/main" id="{6338D8AD-B3B4-2B33-C1FF-7B214F0F096E}"/>
              </a:ext>
            </a:extLst>
          </p:cNvPr>
          <p:cNvSpPr>
            <a:spLocks noGrp="1"/>
          </p:cNvSpPr>
          <p:nvPr>
            <p:ph idx="1"/>
          </p:nvPr>
        </p:nvSpPr>
        <p:spPr>
          <a:xfrm>
            <a:off x="123186" y="557998"/>
            <a:ext cx="9089180" cy="5486400"/>
          </a:xfrm>
        </p:spPr>
        <p:txBody>
          <a:bodyPr/>
          <a:lstStyle/>
          <a:p>
            <a:r>
              <a:rPr lang="en-US"/>
              <a:t>After your exam, committee members fill out an evaluation sheet </a:t>
            </a:r>
            <a:r>
              <a:rPr lang="en-US" u="sng"/>
              <a:t>separately</a:t>
            </a:r>
          </a:p>
          <a:p>
            <a:endParaRPr lang="en-US"/>
          </a:p>
          <a:p>
            <a:pPr>
              <a:buFont typeface="+mj-lt"/>
              <a:buAutoNum type="arabicPeriod"/>
            </a:pPr>
            <a:r>
              <a:rPr lang="en-US"/>
              <a:t>Oral Communications Skills demonstrated</a:t>
            </a:r>
          </a:p>
          <a:p>
            <a:pPr lvl="1"/>
            <a:r>
              <a:rPr lang="en-US"/>
              <a:t>(e.g., could the student present at a conference?)</a:t>
            </a:r>
          </a:p>
          <a:p>
            <a:pPr lvl="1"/>
            <a:endParaRPr lang="en-US"/>
          </a:p>
          <a:p>
            <a:pPr>
              <a:buFont typeface="+mj-lt"/>
              <a:buAutoNum type="arabicPeriod"/>
            </a:pPr>
            <a:r>
              <a:rPr lang="en-US"/>
              <a:t>Written Communication Skills demonstrated</a:t>
            </a:r>
          </a:p>
          <a:p>
            <a:pPr lvl="1"/>
            <a:r>
              <a:rPr lang="en-US"/>
              <a:t>(e.g., can the student write a conference-style paper?)</a:t>
            </a:r>
          </a:p>
          <a:p>
            <a:pPr lvl="1"/>
            <a:endParaRPr lang="en-US"/>
          </a:p>
          <a:p>
            <a:pPr>
              <a:buFont typeface="+mj-lt"/>
              <a:buAutoNum type="arabicPeriod"/>
            </a:pPr>
            <a:r>
              <a:rPr lang="en-US"/>
              <a:t>Summary Comments about exam</a:t>
            </a:r>
          </a:p>
          <a:p>
            <a:pPr lvl="1"/>
            <a:r>
              <a:rPr lang="en-US"/>
              <a:t>(Based on 1, 2 and also based on impressions from Q&amp;A part)</a:t>
            </a:r>
          </a:p>
          <a:p>
            <a:pPr>
              <a:buFont typeface="+mj-lt"/>
              <a:buAutoNum type="arabicPeriod"/>
            </a:pPr>
            <a:endParaRPr lang="en-US"/>
          </a:p>
          <a:p>
            <a:pPr>
              <a:buFont typeface="+mj-lt"/>
              <a:buAutoNum type="arabicPeriod"/>
            </a:pPr>
            <a:r>
              <a:rPr lang="en-US"/>
              <a:t>A score is assigned by member (1,2,3,4) for exam based on that member’s </a:t>
            </a:r>
            <a:r>
              <a:rPr lang="en-US" u="sng"/>
              <a:t>overall</a:t>
            </a:r>
            <a:r>
              <a:rPr lang="en-US"/>
              <a:t> judgement</a:t>
            </a:r>
          </a:p>
          <a:p>
            <a:pPr>
              <a:buFont typeface="+mj-lt"/>
              <a:buAutoNum type="arabicPeriod"/>
            </a:pPr>
            <a:endParaRPr lang="en-US"/>
          </a:p>
          <a:p>
            <a:r>
              <a:rPr lang="en-US"/>
              <a:t>Committee does NOT make Pass/Fail decision.     So, committee </a:t>
            </a:r>
            <a:r>
              <a:rPr lang="en-US" u="sng"/>
              <a:t>cannot</a:t>
            </a:r>
            <a:r>
              <a:rPr lang="en-US"/>
              <a:t> tell you outcome</a:t>
            </a:r>
          </a:p>
          <a:p>
            <a:pPr lvl="1"/>
            <a:r>
              <a:rPr lang="en-US"/>
              <a:t>You WILL receive the written #1, #2, #3 evaluation in Official results, but not the scores</a:t>
            </a:r>
          </a:p>
          <a:p>
            <a:endParaRPr lang="en-US"/>
          </a:p>
        </p:txBody>
      </p:sp>
      <p:sp>
        <p:nvSpPr>
          <p:cNvPr id="4" name="TextBox 3">
            <a:extLst>
              <a:ext uri="{FF2B5EF4-FFF2-40B4-BE49-F238E27FC236}">
                <a16:creationId xmlns:a16="http://schemas.microsoft.com/office/drawing/2014/main" id="{903B1504-7D58-7AAA-B5AA-2736968B8D21}"/>
              </a:ext>
            </a:extLst>
          </p:cNvPr>
          <p:cNvSpPr txBox="1"/>
          <p:nvPr/>
        </p:nvSpPr>
        <p:spPr>
          <a:xfrm>
            <a:off x="6729235" y="1485057"/>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b="1" i="1">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spTree>
    <p:extLst>
      <p:ext uri="{BB962C8B-B14F-4D97-AF65-F5344CB8AC3E}">
        <p14:creationId xmlns:p14="http://schemas.microsoft.com/office/powerpoint/2010/main" val="9581153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57676-3081-D9D5-4ED0-4E4CD5BE4FEB}"/>
              </a:ext>
            </a:extLst>
          </p:cNvPr>
          <p:cNvSpPr>
            <a:spLocks noGrp="1"/>
          </p:cNvSpPr>
          <p:nvPr>
            <p:ph type="title"/>
          </p:nvPr>
        </p:nvSpPr>
        <p:spPr>
          <a:xfrm>
            <a:off x="327589" y="2980346"/>
            <a:ext cx="7772400" cy="1362075"/>
          </a:xfrm>
        </p:spPr>
        <p:txBody>
          <a:bodyPr/>
          <a:lstStyle/>
          <a:p>
            <a:r>
              <a:rPr lang="en-US"/>
              <a:t>ECE faculty meet</a:t>
            </a:r>
            <a:br>
              <a:rPr lang="en-US"/>
            </a:br>
            <a:r>
              <a:rPr lang="en-US"/>
              <a:t>and</a:t>
            </a:r>
            <a:br>
              <a:rPr lang="en-US"/>
            </a:br>
            <a:r>
              <a:rPr lang="en-US"/>
              <a:t>Official results</a:t>
            </a:r>
          </a:p>
        </p:txBody>
      </p:sp>
      <p:sp>
        <p:nvSpPr>
          <p:cNvPr id="3" name="TextBox 2">
            <a:extLst>
              <a:ext uri="{FF2B5EF4-FFF2-40B4-BE49-F238E27FC236}">
                <a16:creationId xmlns:a16="http://schemas.microsoft.com/office/drawing/2014/main" id="{2FA22D8E-9A0A-5635-1D1B-73FB91F7458B}"/>
              </a:ext>
            </a:extLst>
          </p:cNvPr>
          <p:cNvSpPr txBox="1"/>
          <p:nvPr/>
        </p:nvSpPr>
        <p:spPr>
          <a:xfrm>
            <a:off x="6560286" y="1844681"/>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b="1" i="1">
                <a:solidFill>
                  <a:schemeClr val="tx1"/>
                </a:solidFill>
                <a:latin typeface="+mj-lt"/>
              </a:rPr>
              <a:t>ECE faculty meet</a:t>
            </a:r>
          </a:p>
          <a:p>
            <a:pPr marL="342900" indent="-342900" algn="l">
              <a:spcAft>
                <a:spcPts val="1800"/>
              </a:spcAft>
              <a:buFont typeface="Arial" panose="020B0604020202020204" pitchFamily="34" charset="0"/>
              <a:buChar char="•"/>
            </a:pPr>
            <a:r>
              <a:rPr lang="en-US" sz="1800" b="1" i="1">
                <a:solidFill>
                  <a:schemeClr val="tx1"/>
                </a:solidFill>
                <a:latin typeface="+mj-lt"/>
              </a:rPr>
              <a:t>Official results</a:t>
            </a:r>
          </a:p>
        </p:txBody>
      </p:sp>
      <p:grpSp>
        <p:nvGrpSpPr>
          <p:cNvPr id="4" name="Group 3">
            <a:extLst>
              <a:ext uri="{FF2B5EF4-FFF2-40B4-BE49-F238E27FC236}">
                <a16:creationId xmlns:a16="http://schemas.microsoft.com/office/drawing/2014/main" id="{B9AEC1D8-E400-BEF9-FD03-742BC887BEFE}"/>
              </a:ext>
            </a:extLst>
          </p:cNvPr>
          <p:cNvGrpSpPr/>
          <p:nvPr/>
        </p:nvGrpSpPr>
        <p:grpSpPr>
          <a:xfrm>
            <a:off x="6567413" y="1419275"/>
            <a:ext cx="2230083" cy="427599"/>
            <a:chOff x="6815241" y="940711"/>
            <a:chExt cx="2230083" cy="427599"/>
          </a:xfrm>
        </p:grpSpPr>
        <p:sp>
          <p:nvSpPr>
            <p:cNvPr id="5" name="Rectangle 4">
              <a:extLst>
                <a:ext uri="{FF2B5EF4-FFF2-40B4-BE49-F238E27FC236}">
                  <a16:creationId xmlns:a16="http://schemas.microsoft.com/office/drawing/2014/main" id="{942B4118-D77A-8629-0154-C611383BCDD5}"/>
                </a:ext>
              </a:extLst>
            </p:cNvPr>
            <p:cNvSpPr/>
            <p:nvPr/>
          </p:nvSpPr>
          <p:spPr bwMode="auto">
            <a:xfrm>
              <a:off x="6815241" y="940713"/>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8730443E-1BE5-8E2F-7190-3702BE796EC6}"/>
                </a:ext>
              </a:extLst>
            </p:cNvPr>
            <p:cNvSpPr txBox="1"/>
            <p:nvPr/>
          </p:nvSpPr>
          <p:spPr>
            <a:xfrm>
              <a:off x="7166127" y="940711"/>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p:sp>
        <p:nvSpPr>
          <p:cNvPr id="8" name="TextBox 7">
            <a:extLst>
              <a:ext uri="{FF2B5EF4-FFF2-40B4-BE49-F238E27FC236}">
                <a16:creationId xmlns:a16="http://schemas.microsoft.com/office/drawing/2014/main" id="{984F0741-B66D-CE57-899B-02B26293BD6B}"/>
              </a:ext>
            </a:extLst>
          </p:cNvPr>
          <p:cNvSpPr txBox="1"/>
          <p:nvPr/>
        </p:nvSpPr>
        <p:spPr>
          <a:xfrm>
            <a:off x="1858818" y="4265727"/>
            <a:ext cx="4585854" cy="1015663"/>
          </a:xfrm>
          <a:prstGeom prst="rect">
            <a:avLst/>
          </a:prstGeom>
          <a:noFill/>
        </p:spPr>
        <p:txBody>
          <a:bodyPr wrap="square">
            <a:spAutoFit/>
          </a:bodyPr>
          <a:lstStyle/>
          <a:p>
            <a:r>
              <a:rPr lang="en-US" dirty="0"/>
              <a:t>April 25th</a:t>
            </a:r>
          </a:p>
          <a:p>
            <a:r>
              <a:rPr lang="en-US" dirty="0"/>
              <a:t>and</a:t>
            </a:r>
          </a:p>
          <a:p>
            <a:r>
              <a:rPr lang="en-US" dirty="0"/>
              <a:t>April 28th</a:t>
            </a:r>
          </a:p>
        </p:txBody>
      </p:sp>
    </p:spTree>
    <p:extLst>
      <p:ext uri="{BB962C8B-B14F-4D97-AF65-F5344CB8AC3E}">
        <p14:creationId xmlns:p14="http://schemas.microsoft.com/office/powerpoint/2010/main" val="2382271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39A41-0DA4-1226-07B6-7B2F6F32CD3E}"/>
              </a:ext>
            </a:extLst>
          </p:cNvPr>
          <p:cNvSpPr>
            <a:spLocks noGrp="1"/>
          </p:cNvSpPr>
          <p:nvPr>
            <p:ph type="title"/>
          </p:nvPr>
        </p:nvSpPr>
        <p:spPr/>
        <p:txBody>
          <a:bodyPr/>
          <a:lstStyle/>
          <a:p>
            <a:r>
              <a:rPr lang="en-US"/>
              <a:t>ECE faculty meet</a:t>
            </a:r>
          </a:p>
        </p:txBody>
      </p:sp>
      <p:sp>
        <p:nvSpPr>
          <p:cNvPr id="3" name="Content Placeholder 2">
            <a:extLst>
              <a:ext uri="{FF2B5EF4-FFF2-40B4-BE49-F238E27FC236}">
                <a16:creationId xmlns:a16="http://schemas.microsoft.com/office/drawing/2014/main" id="{FE8139AD-42AF-8185-52D5-FA762280172C}"/>
              </a:ext>
            </a:extLst>
          </p:cNvPr>
          <p:cNvSpPr>
            <a:spLocks noGrp="1"/>
          </p:cNvSpPr>
          <p:nvPr>
            <p:ph idx="1"/>
          </p:nvPr>
        </p:nvSpPr>
        <p:spPr/>
        <p:txBody>
          <a:bodyPr/>
          <a:lstStyle/>
          <a:p>
            <a:r>
              <a:rPr lang="en-US" u="sng"/>
              <a:t>Entire</a:t>
            </a:r>
            <a:r>
              <a:rPr lang="en-US"/>
              <a:t> ECE faculty convene to discuss performances of </a:t>
            </a:r>
            <a:r>
              <a:rPr lang="en-US" u="sng"/>
              <a:t>all</a:t>
            </a:r>
            <a:r>
              <a:rPr lang="en-US"/>
              <a:t> qual students</a:t>
            </a:r>
          </a:p>
          <a:p>
            <a:endParaRPr lang="en-US"/>
          </a:p>
          <a:p>
            <a:r>
              <a:rPr lang="en-US"/>
              <a:t>Scores and feedback from qual exam committee considered</a:t>
            </a:r>
          </a:p>
          <a:p>
            <a:pPr lvl="1"/>
            <a:r>
              <a:rPr lang="en-US"/>
              <a:t>3 scores, 3 written feedback, with committee describing the exam</a:t>
            </a:r>
          </a:p>
          <a:p>
            <a:endParaRPr lang="en-US"/>
          </a:p>
          <a:p>
            <a:r>
              <a:rPr lang="en-US"/>
              <a:t>Advisor is permitted to give appropriate feedback at meeting</a:t>
            </a:r>
          </a:p>
          <a:p>
            <a:pPr lvl="1"/>
            <a:r>
              <a:rPr lang="en-US"/>
              <a:t>Special circumstances,    Personal views on student ability,   etc.</a:t>
            </a:r>
          </a:p>
          <a:p>
            <a:endParaRPr lang="en-US"/>
          </a:p>
          <a:p>
            <a:r>
              <a:rPr lang="en-US" u="sng"/>
              <a:t>Entire</a:t>
            </a:r>
            <a:r>
              <a:rPr lang="en-US"/>
              <a:t> ECE faculty votes Pass/Fail for each student</a:t>
            </a:r>
          </a:p>
          <a:p>
            <a:endParaRPr lang="en-US"/>
          </a:p>
          <a:p>
            <a:r>
              <a:rPr lang="en-US"/>
              <a:t>Students are </a:t>
            </a:r>
            <a:r>
              <a:rPr lang="en-US" u="sng"/>
              <a:t>usually</a:t>
            </a:r>
            <a:r>
              <a:rPr lang="en-US"/>
              <a:t> notified by advisor (unofficially) same night</a:t>
            </a:r>
          </a:p>
          <a:p>
            <a:endParaRPr lang="en-US"/>
          </a:p>
          <a:p>
            <a:r>
              <a:rPr lang="en-US"/>
              <a:t>Official notification comes from Academic Affairs office next Monday</a:t>
            </a:r>
          </a:p>
          <a:p>
            <a:endParaRPr lang="en-US"/>
          </a:p>
        </p:txBody>
      </p:sp>
      <p:sp>
        <p:nvSpPr>
          <p:cNvPr id="4" name="TextBox 3">
            <a:extLst>
              <a:ext uri="{FF2B5EF4-FFF2-40B4-BE49-F238E27FC236}">
                <a16:creationId xmlns:a16="http://schemas.microsoft.com/office/drawing/2014/main" id="{42B2D7FD-1C09-EBE4-0769-C48D045C0D26}"/>
              </a:ext>
            </a:extLst>
          </p:cNvPr>
          <p:cNvSpPr txBox="1"/>
          <p:nvPr/>
        </p:nvSpPr>
        <p:spPr>
          <a:xfrm>
            <a:off x="6768643" y="1678044"/>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b="1" i="1">
                <a:solidFill>
                  <a:schemeClr val="tx1"/>
                </a:solidFill>
                <a:latin typeface="+mj-lt"/>
              </a:rPr>
              <a:t>ECE faculty meet</a:t>
            </a:r>
          </a:p>
          <a:p>
            <a:pPr marL="342900" indent="-342900" algn="l">
              <a:spcAft>
                <a:spcPts val="1800"/>
              </a:spcAft>
              <a:buFont typeface="Arial" panose="020B0604020202020204" pitchFamily="34" charset="0"/>
              <a:buChar char="•"/>
            </a:pPr>
            <a:r>
              <a:rPr lang="en-US" sz="1800" b="1" i="1">
                <a:solidFill>
                  <a:schemeClr val="tx1"/>
                </a:solidFill>
                <a:latin typeface="+mj-lt"/>
              </a:rPr>
              <a:t>Official results</a:t>
            </a:r>
          </a:p>
        </p:txBody>
      </p:sp>
    </p:spTree>
    <p:extLst>
      <p:ext uri="{BB962C8B-B14F-4D97-AF65-F5344CB8AC3E}">
        <p14:creationId xmlns:p14="http://schemas.microsoft.com/office/powerpoint/2010/main" val="3206928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55AB-9DD8-D6FA-6589-133B52C4652E}"/>
              </a:ext>
            </a:extLst>
          </p:cNvPr>
          <p:cNvSpPr>
            <a:spLocks noGrp="1"/>
          </p:cNvSpPr>
          <p:nvPr>
            <p:ph type="title"/>
          </p:nvPr>
        </p:nvSpPr>
        <p:spPr>
          <a:xfrm>
            <a:off x="241209" y="1379823"/>
            <a:ext cx="7772400" cy="1362075"/>
          </a:xfrm>
        </p:spPr>
        <p:txBody>
          <a:bodyPr/>
          <a:lstStyle/>
          <a:p>
            <a:r>
              <a:rPr lang="en-US"/>
              <a:t>FAQs</a:t>
            </a:r>
          </a:p>
        </p:txBody>
      </p:sp>
      <p:sp>
        <p:nvSpPr>
          <p:cNvPr id="3" name="TextBox 2">
            <a:extLst>
              <a:ext uri="{FF2B5EF4-FFF2-40B4-BE49-F238E27FC236}">
                <a16:creationId xmlns:a16="http://schemas.microsoft.com/office/drawing/2014/main" id="{20471A0E-E57C-A262-A960-830A824B72F0}"/>
              </a:ext>
            </a:extLst>
          </p:cNvPr>
          <p:cNvSpPr txBox="1"/>
          <p:nvPr/>
        </p:nvSpPr>
        <p:spPr>
          <a:xfrm>
            <a:off x="3086984" y="1907740"/>
            <a:ext cx="2108269" cy="400110"/>
          </a:xfrm>
          <a:prstGeom prst="rect">
            <a:avLst/>
          </a:prstGeom>
          <a:noFill/>
        </p:spPr>
        <p:txBody>
          <a:bodyPr wrap="none" rtlCol="0">
            <a:spAutoFit/>
          </a:bodyPr>
          <a:lstStyle/>
          <a:p>
            <a:r>
              <a:rPr lang="en-US"/>
              <a:t>(See later slides)</a:t>
            </a:r>
            <a:endParaRPr lang="en-US" dirty="0"/>
          </a:p>
        </p:txBody>
      </p:sp>
      <p:sp>
        <p:nvSpPr>
          <p:cNvPr id="4" name="Title 1">
            <a:extLst>
              <a:ext uri="{FF2B5EF4-FFF2-40B4-BE49-F238E27FC236}">
                <a16:creationId xmlns:a16="http://schemas.microsoft.com/office/drawing/2014/main" id="{E39AE4EB-9233-3169-805D-D7115398CF68}"/>
              </a:ext>
            </a:extLst>
          </p:cNvPr>
          <p:cNvSpPr txBox="1">
            <a:spLocks/>
          </p:cNvSpPr>
          <p:nvPr/>
        </p:nvSpPr>
        <p:spPr bwMode="auto">
          <a:xfrm>
            <a:off x="1025136" y="3328132"/>
            <a:ext cx="5678270" cy="803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2400" b="1" cap="none" baseline="0">
                <a:solidFill>
                  <a:schemeClr val="tx2"/>
                </a:solidFill>
                <a:latin typeface="+mj-lt"/>
                <a:ea typeface="+mj-ea"/>
                <a:cs typeface="+mj-cs"/>
              </a:defRPr>
            </a:lvl1pPr>
            <a:lvl2pPr algn="ctr" rtl="0" eaLnBrk="1" fontAlgn="base" hangingPunct="1">
              <a:spcBef>
                <a:spcPct val="0"/>
              </a:spcBef>
              <a:spcAft>
                <a:spcPct val="0"/>
              </a:spcAft>
              <a:defRPr sz="2400" b="1">
                <a:solidFill>
                  <a:schemeClr val="tx2"/>
                </a:solidFill>
                <a:latin typeface="Arial" charset="0"/>
                <a:ea typeface="MS PGothic" pitchFamily="34" charset="-128"/>
              </a:defRPr>
            </a:lvl2pPr>
            <a:lvl3pPr algn="ctr" rtl="0" eaLnBrk="1" fontAlgn="base" hangingPunct="1">
              <a:spcBef>
                <a:spcPct val="0"/>
              </a:spcBef>
              <a:spcAft>
                <a:spcPct val="0"/>
              </a:spcAft>
              <a:defRPr sz="2400" b="1">
                <a:solidFill>
                  <a:schemeClr val="tx2"/>
                </a:solidFill>
                <a:latin typeface="Arial" charset="0"/>
                <a:ea typeface="MS PGothic" pitchFamily="34" charset="-128"/>
              </a:defRPr>
            </a:lvl3pPr>
            <a:lvl4pPr algn="ctr" rtl="0" eaLnBrk="1" fontAlgn="base" hangingPunct="1">
              <a:spcBef>
                <a:spcPct val="0"/>
              </a:spcBef>
              <a:spcAft>
                <a:spcPct val="0"/>
              </a:spcAft>
              <a:defRPr sz="2400" b="1">
                <a:solidFill>
                  <a:schemeClr val="tx2"/>
                </a:solidFill>
                <a:latin typeface="Arial" charset="0"/>
                <a:ea typeface="MS PGothic" pitchFamily="34" charset="-128"/>
              </a:defRPr>
            </a:lvl4pPr>
            <a:lvl5pPr algn="ctr" rtl="0" eaLnBrk="1" fontAlgn="base" hangingPunct="1">
              <a:spcBef>
                <a:spcPct val="0"/>
              </a:spcBef>
              <a:spcAft>
                <a:spcPct val="0"/>
              </a:spcAft>
              <a:defRPr sz="2400" b="1">
                <a:solidFill>
                  <a:schemeClr val="tx2"/>
                </a:solidFill>
                <a:latin typeface="Arial" charset="0"/>
                <a:ea typeface="MS PGothic" pitchFamily="34" charset="-128"/>
              </a:defRPr>
            </a:lvl5pPr>
            <a:lvl6pPr marL="457200" algn="ctr" rtl="0" eaLnBrk="1" fontAlgn="base" hangingPunct="1">
              <a:spcBef>
                <a:spcPct val="0"/>
              </a:spcBef>
              <a:spcAft>
                <a:spcPct val="0"/>
              </a:spcAft>
              <a:defRPr sz="2400" b="1">
                <a:solidFill>
                  <a:schemeClr val="tx2"/>
                </a:solidFill>
                <a:latin typeface="Arial" charset="0"/>
                <a:ea typeface="MS PGothic" pitchFamily="34" charset="-128"/>
              </a:defRPr>
            </a:lvl6pPr>
            <a:lvl7pPr marL="914400" algn="ctr" rtl="0" eaLnBrk="1" fontAlgn="base" hangingPunct="1">
              <a:spcBef>
                <a:spcPct val="0"/>
              </a:spcBef>
              <a:spcAft>
                <a:spcPct val="0"/>
              </a:spcAft>
              <a:defRPr sz="2400" b="1">
                <a:solidFill>
                  <a:schemeClr val="tx2"/>
                </a:solidFill>
                <a:latin typeface="Arial" charset="0"/>
                <a:ea typeface="MS PGothic" pitchFamily="34" charset="-128"/>
              </a:defRPr>
            </a:lvl7pPr>
            <a:lvl8pPr marL="1371600" algn="ctr" rtl="0" eaLnBrk="1" fontAlgn="base" hangingPunct="1">
              <a:spcBef>
                <a:spcPct val="0"/>
              </a:spcBef>
              <a:spcAft>
                <a:spcPct val="0"/>
              </a:spcAft>
              <a:defRPr sz="2400" b="1">
                <a:solidFill>
                  <a:schemeClr val="tx2"/>
                </a:solidFill>
                <a:latin typeface="Arial" charset="0"/>
                <a:ea typeface="MS PGothic" pitchFamily="34" charset="-128"/>
              </a:defRPr>
            </a:lvl8pPr>
            <a:lvl9pPr marL="1828800" algn="ctr" rtl="0" eaLnBrk="1" fontAlgn="base" hangingPunct="1">
              <a:spcBef>
                <a:spcPct val="0"/>
              </a:spcBef>
              <a:spcAft>
                <a:spcPct val="0"/>
              </a:spcAft>
              <a:defRPr sz="2400" b="1">
                <a:solidFill>
                  <a:schemeClr val="tx2"/>
                </a:solidFill>
                <a:latin typeface="Arial" charset="0"/>
                <a:ea typeface="MS PGothic" pitchFamily="34" charset="-128"/>
              </a:defRPr>
            </a:lvl9pPr>
          </a:lstStyle>
          <a:p>
            <a:r>
              <a:rPr lang="en-US" kern="0"/>
              <a:t>Questions for now?</a:t>
            </a:r>
          </a:p>
        </p:txBody>
      </p:sp>
      <p:grpSp>
        <p:nvGrpSpPr>
          <p:cNvPr id="9" name="Group 8">
            <a:extLst>
              <a:ext uri="{FF2B5EF4-FFF2-40B4-BE49-F238E27FC236}">
                <a16:creationId xmlns:a16="http://schemas.microsoft.com/office/drawing/2014/main" id="{AE5B4769-B1E8-D239-635D-11D66C1ACA2D}"/>
              </a:ext>
            </a:extLst>
          </p:cNvPr>
          <p:cNvGrpSpPr/>
          <p:nvPr/>
        </p:nvGrpSpPr>
        <p:grpSpPr>
          <a:xfrm>
            <a:off x="6617888" y="1289368"/>
            <a:ext cx="2230083" cy="3607055"/>
            <a:chOff x="6617888" y="1289368"/>
            <a:chExt cx="2230083" cy="3607055"/>
          </a:xfrm>
        </p:grpSpPr>
        <p:sp>
          <p:nvSpPr>
            <p:cNvPr id="5" name="TextBox 4">
              <a:extLst>
                <a:ext uri="{FF2B5EF4-FFF2-40B4-BE49-F238E27FC236}">
                  <a16:creationId xmlns:a16="http://schemas.microsoft.com/office/drawing/2014/main" id="{B0649EF6-93B5-4F36-BE5F-5A3149E52627}"/>
                </a:ext>
              </a:extLst>
            </p:cNvPr>
            <p:cNvSpPr txBox="1"/>
            <p:nvPr/>
          </p:nvSpPr>
          <p:spPr>
            <a:xfrm>
              <a:off x="6630496" y="1710936"/>
              <a:ext cx="2209800" cy="3185487"/>
            </a:xfrm>
            <a:prstGeom prst="rect">
              <a:avLst/>
            </a:prstGeom>
            <a:solidFill>
              <a:srgbClr val="92D050">
                <a:alpha val="13000"/>
              </a:srgbClr>
            </a:solidFill>
            <a:ln>
              <a:solidFill>
                <a:srgbClr val="7030A0"/>
              </a:solidFill>
            </a:ln>
          </p:spPr>
          <p:txBody>
            <a:bodyPr wrap="square">
              <a:spAutoFit/>
            </a:bodyPr>
            <a:lstStyle/>
            <a:p>
              <a:pPr marL="342900" indent="-342900" algn="l">
                <a:spcAft>
                  <a:spcPts val="1800"/>
                </a:spcAft>
                <a:buFont typeface="Arial" panose="020B0604020202020204" pitchFamily="34" charset="0"/>
                <a:buChar char="•"/>
              </a:pPr>
              <a:r>
                <a:rPr lang="en-US" sz="1800">
                  <a:solidFill>
                    <a:schemeClr val="tx1"/>
                  </a:solidFill>
                  <a:latin typeface="+mj-lt"/>
                </a:rPr>
                <a:t>Qual declaration</a:t>
              </a:r>
            </a:p>
            <a:p>
              <a:pPr marL="342900" indent="-342900" algn="l">
                <a:spcAft>
                  <a:spcPts val="1800"/>
                </a:spcAft>
                <a:buFont typeface="Arial" panose="020B0604020202020204" pitchFamily="34" charset="0"/>
                <a:buChar char="•"/>
              </a:pPr>
              <a:r>
                <a:rPr lang="en-US" sz="1800">
                  <a:solidFill>
                    <a:schemeClr val="tx1"/>
                  </a:solidFill>
                  <a:latin typeface="+mj-lt"/>
                </a:rPr>
                <a:t>Review+Background papers</a:t>
              </a:r>
            </a:p>
            <a:p>
              <a:pPr marL="342900" indent="-342900" algn="l">
                <a:spcAft>
                  <a:spcPts val="1800"/>
                </a:spcAft>
                <a:buFont typeface="Arial" panose="020B0604020202020204" pitchFamily="34" charset="0"/>
                <a:buChar char="•"/>
              </a:pPr>
              <a:r>
                <a:rPr lang="en-US" sz="1800">
                  <a:solidFill>
                    <a:schemeClr val="tx1"/>
                  </a:solidFill>
                  <a:latin typeface="+mj-lt"/>
                </a:rPr>
                <a:t>Exam committee</a:t>
              </a:r>
            </a:p>
            <a:p>
              <a:pPr marL="342900" indent="-342900" algn="l">
                <a:spcAft>
                  <a:spcPts val="1800"/>
                </a:spcAft>
                <a:buFont typeface="Arial" panose="020B0604020202020204" pitchFamily="34" charset="0"/>
                <a:buChar char="•"/>
              </a:pPr>
              <a:r>
                <a:rPr lang="en-US" sz="1800">
                  <a:solidFill>
                    <a:schemeClr val="tx1"/>
                  </a:solidFill>
                  <a:latin typeface="+mj-lt"/>
                </a:rPr>
                <a:t>Oral presentation</a:t>
              </a:r>
            </a:p>
            <a:p>
              <a:pPr marL="342900" indent="-342900" algn="l">
                <a:spcAft>
                  <a:spcPts val="1800"/>
                </a:spcAft>
                <a:buFont typeface="Arial" panose="020B0604020202020204" pitchFamily="34" charset="0"/>
                <a:buChar char="•"/>
              </a:pPr>
              <a:r>
                <a:rPr lang="en-US" sz="1800">
                  <a:solidFill>
                    <a:schemeClr val="tx1"/>
                  </a:solidFill>
                  <a:latin typeface="+mj-lt"/>
                </a:rPr>
                <a:t>ECE faculty meet</a:t>
              </a:r>
            </a:p>
            <a:p>
              <a:pPr marL="342900" indent="-342900" algn="l">
                <a:spcAft>
                  <a:spcPts val="1800"/>
                </a:spcAft>
                <a:buFont typeface="Arial" panose="020B0604020202020204" pitchFamily="34" charset="0"/>
                <a:buChar char="•"/>
              </a:pPr>
              <a:r>
                <a:rPr lang="en-US" sz="1800">
                  <a:solidFill>
                    <a:schemeClr val="tx1"/>
                  </a:solidFill>
                  <a:latin typeface="+mj-lt"/>
                </a:rPr>
                <a:t>Official results</a:t>
              </a:r>
            </a:p>
          </p:txBody>
        </p:sp>
        <p:grpSp>
          <p:nvGrpSpPr>
            <p:cNvPr id="8" name="Group 7">
              <a:extLst>
                <a:ext uri="{FF2B5EF4-FFF2-40B4-BE49-F238E27FC236}">
                  <a16:creationId xmlns:a16="http://schemas.microsoft.com/office/drawing/2014/main" id="{4BE80246-55A2-144D-1D82-77A5589FA07A}"/>
                </a:ext>
              </a:extLst>
            </p:cNvPr>
            <p:cNvGrpSpPr/>
            <p:nvPr/>
          </p:nvGrpSpPr>
          <p:grpSpPr>
            <a:xfrm>
              <a:off x="6617888" y="1289368"/>
              <a:ext cx="2230083" cy="427599"/>
              <a:chOff x="6617888" y="1289368"/>
              <a:chExt cx="2230083" cy="427599"/>
            </a:xfrm>
          </p:grpSpPr>
          <p:sp>
            <p:nvSpPr>
              <p:cNvPr id="7" name="Rectangle 6">
                <a:extLst>
                  <a:ext uri="{FF2B5EF4-FFF2-40B4-BE49-F238E27FC236}">
                    <a16:creationId xmlns:a16="http://schemas.microsoft.com/office/drawing/2014/main" id="{523853BB-EFB3-EE27-3010-7B16D07CB684}"/>
                  </a:ext>
                </a:extLst>
              </p:cNvPr>
              <p:cNvSpPr/>
              <p:nvPr/>
            </p:nvSpPr>
            <p:spPr bwMode="auto">
              <a:xfrm>
                <a:off x="6617888" y="1289370"/>
                <a:ext cx="2230083" cy="427597"/>
              </a:xfrm>
              <a:prstGeom prst="rect">
                <a:avLst/>
              </a:prstGeom>
              <a:solidFill>
                <a:schemeClr val="accent6">
                  <a:lumMod val="75000"/>
                </a:schemeClr>
              </a:solidFill>
              <a:ln w="127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B19E37AF-22B1-16C7-FA5D-C76988854995}"/>
                  </a:ext>
                </a:extLst>
              </p:cNvPr>
              <p:cNvSpPr txBox="1"/>
              <p:nvPr/>
            </p:nvSpPr>
            <p:spPr>
              <a:xfrm>
                <a:off x="6968774" y="1289368"/>
                <a:ext cx="1515158" cy="400110"/>
              </a:xfrm>
              <a:prstGeom prst="rect">
                <a:avLst/>
              </a:prstGeom>
              <a:noFill/>
            </p:spPr>
            <p:txBody>
              <a:bodyPr wrap="none" rtlCol="0">
                <a:spAutoFit/>
              </a:bodyPr>
              <a:lstStyle/>
              <a:p>
                <a:r>
                  <a:rPr lang="en-US" b="1">
                    <a:solidFill>
                      <a:schemeClr val="bg1"/>
                    </a:solidFill>
                    <a:latin typeface="+mj-lt"/>
                  </a:rPr>
                  <a:t>Qual phases</a:t>
                </a:r>
                <a:endParaRPr lang="en-US" b="1" dirty="0">
                  <a:solidFill>
                    <a:schemeClr val="bg1"/>
                  </a:solidFill>
                  <a:latin typeface="+mj-lt"/>
                </a:endParaRPr>
              </a:p>
            </p:txBody>
          </p:sp>
        </p:grpSp>
      </p:grpSp>
      <p:sp>
        <p:nvSpPr>
          <p:cNvPr id="10" name="TextBox 9">
            <a:extLst>
              <a:ext uri="{FF2B5EF4-FFF2-40B4-BE49-F238E27FC236}">
                <a16:creationId xmlns:a16="http://schemas.microsoft.com/office/drawing/2014/main" id="{C67AC694-13C7-2B74-C295-51A15BDCFC3C}"/>
              </a:ext>
            </a:extLst>
          </p:cNvPr>
          <p:cNvSpPr txBox="1"/>
          <p:nvPr/>
        </p:nvSpPr>
        <p:spPr>
          <a:xfrm>
            <a:off x="408704" y="4987903"/>
            <a:ext cx="8254247" cy="369332"/>
          </a:xfrm>
          <a:prstGeom prst="rect">
            <a:avLst/>
          </a:prstGeom>
          <a:noFill/>
        </p:spPr>
        <p:txBody>
          <a:bodyPr wrap="none" rtlCol="0">
            <a:spAutoFit/>
          </a:bodyPr>
          <a:lstStyle/>
          <a:p>
            <a:r>
              <a:rPr lang="it-IT" sz="1800"/>
              <a:t>Greta Ruperto &lt;</a:t>
            </a:r>
            <a:r>
              <a:rPr lang="it-IT" sz="1800">
                <a:solidFill>
                  <a:schemeClr val="tx1"/>
                </a:solidFill>
              </a:rPr>
              <a:t>gruperto@andrew.cmu.edu</a:t>
            </a:r>
            <a:r>
              <a:rPr lang="it-IT" sz="1800"/>
              <a:t>&gt; </a:t>
            </a:r>
            <a:r>
              <a:rPr lang="en-US" sz="1800"/>
              <a:t> can answer questions over email</a:t>
            </a:r>
            <a:endParaRPr lang="en-US" sz="1800" dirty="0"/>
          </a:p>
        </p:txBody>
      </p:sp>
      <p:sp>
        <p:nvSpPr>
          <p:cNvPr id="11" name="TextBox 10">
            <a:extLst>
              <a:ext uri="{FF2B5EF4-FFF2-40B4-BE49-F238E27FC236}">
                <a16:creationId xmlns:a16="http://schemas.microsoft.com/office/drawing/2014/main" id="{038BC2AF-FF6C-1CC4-E012-89C37C6EFE3A}"/>
              </a:ext>
            </a:extLst>
          </p:cNvPr>
          <p:cNvSpPr txBox="1"/>
          <p:nvPr/>
        </p:nvSpPr>
        <p:spPr>
          <a:xfrm>
            <a:off x="1525392" y="5495537"/>
            <a:ext cx="5378395" cy="369332"/>
          </a:xfrm>
          <a:prstGeom prst="rect">
            <a:avLst/>
          </a:prstGeom>
          <a:noFill/>
        </p:spPr>
        <p:txBody>
          <a:bodyPr wrap="none" rtlCol="0">
            <a:spAutoFit/>
          </a:bodyPr>
          <a:lstStyle/>
          <a:p>
            <a:r>
              <a:rPr lang="en-US" sz="1800"/>
              <a:t>Greta will forward me questions that need my input</a:t>
            </a:r>
            <a:endParaRPr lang="en-US" sz="1800" dirty="0"/>
          </a:p>
        </p:txBody>
      </p:sp>
      <p:sp>
        <p:nvSpPr>
          <p:cNvPr id="12" name="TextBox 11">
            <a:extLst>
              <a:ext uri="{FF2B5EF4-FFF2-40B4-BE49-F238E27FC236}">
                <a16:creationId xmlns:a16="http://schemas.microsoft.com/office/drawing/2014/main" id="{0A6D0E3B-0024-3C31-0D44-6E0A3B5AB0F5}"/>
              </a:ext>
            </a:extLst>
          </p:cNvPr>
          <p:cNvSpPr txBox="1"/>
          <p:nvPr/>
        </p:nvSpPr>
        <p:spPr>
          <a:xfrm>
            <a:off x="425235" y="2389061"/>
            <a:ext cx="6091989" cy="400110"/>
          </a:xfrm>
          <a:prstGeom prst="rect">
            <a:avLst/>
          </a:prstGeom>
          <a:noFill/>
        </p:spPr>
        <p:txBody>
          <a:bodyPr wrap="none" rtlCol="0">
            <a:spAutoFit/>
          </a:bodyPr>
          <a:lstStyle/>
          <a:p>
            <a:r>
              <a:rPr lang="en-US"/>
              <a:t>(Check these FAQs first if you have a question later)</a:t>
            </a:r>
            <a:endParaRPr lang="en-US" dirty="0"/>
          </a:p>
        </p:txBody>
      </p:sp>
    </p:spTree>
    <p:extLst>
      <p:ext uri="{BB962C8B-B14F-4D97-AF65-F5344CB8AC3E}">
        <p14:creationId xmlns:p14="http://schemas.microsoft.com/office/powerpoint/2010/main" val="23298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10" grpId="0"/>
      <p:bldP spid="11" grpId="0"/>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7813544-E5E0-CAF0-8343-DFD7BCE05565}"/>
              </a:ext>
            </a:extLst>
          </p:cNvPr>
          <p:cNvSpPr/>
          <p:nvPr/>
        </p:nvSpPr>
        <p:spPr bwMode="auto">
          <a:xfrm>
            <a:off x="127482" y="4241484"/>
            <a:ext cx="8603473" cy="473646"/>
          </a:xfrm>
          <a:prstGeom prst="rect">
            <a:avLst/>
          </a:prstGeom>
          <a:solidFill>
            <a:srgbClr val="FFFF00">
              <a:alpha val="12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5" name="Rectangle 4">
            <a:extLst>
              <a:ext uri="{FF2B5EF4-FFF2-40B4-BE49-F238E27FC236}">
                <a16:creationId xmlns:a16="http://schemas.microsoft.com/office/drawing/2014/main" id="{3ED131A4-D6A0-0E69-698B-9D91FD69D173}"/>
              </a:ext>
            </a:extLst>
          </p:cNvPr>
          <p:cNvSpPr/>
          <p:nvPr/>
        </p:nvSpPr>
        <p:spPr bwMode="auto">
          <a:xfrm>
            <a:off x="100073" y="5017738"/>
            <a:ext cx="8729891" cy="1447717"/>
          </a:xfrm>
          <a:prstGeom prst="rect">
            <a:avLst/>
          </a:prstGeom>
          <a:solidFill>
            <a:srgbClr val="FFFF00">
              <a:alpha val="12000"/>
            </a:srgbClr>
          </a:solidFill>
          <a:ln w="1270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2" name="Title 1">
            <a:extLst>
              <a:ext uri="{FF2B5EF4-FFF2-40B4-BE49-F238E27FC236}">
                <a16:creationId xmlns:a16="http://schemas.microsoft.com/office/drawing/2014/main" id="{846F1E45-EDE2-0561-BAD5-F6C3B2286293}"/>
              </a:ext>
            </a:extLst>
          </p:cNvPr>
          <p:cNvSpPr>
            <a:spLocks noGrp="1"/>
          </p:cNvSpPr>
          <p:nvPr>
            <p:ph type="title"/>
          </p:nvPr>
        </p:nvSpPr>
        <p:spPr/>
        <p:txBody>
          <a:bodyPr/>
          <a:lstStyle/>
          <a:p>
            <a:r>
              <a:rPr lang="en-US"/>
              <a:t>Big Takeaways</a:t>
            </a:r>
          </a:p>
        </p:txBody>
      </p:sp>
      <p:sp>
        <p:nvSpPr>
          <p:cNvPr id="3" name="Content Placeholder 2">
            <a:extLst>
              <a:ext uri="{FF2B5EF4-FFF2-40B4-BE49-F238E27FC236}">
                <a16:creationId xmlns:a16="http://schemas.microsoft.com/office/drawing/2014/main" id="{DFC092EC-7B81-FEB7-9195-08C97025E9CB}"/>
              </a:ext>
            </a:extLst>
          </p:cNvPr>
          <p:cNvSpPr>
            <a:spLocks noGrp="1"/>
          </p:cNvSpPr>
          <p:nvPr>
            <p:ph idx="1"/>
          </p:nvPr>
        </p:nvSpPr>
        <p:spPr>
          <a:xfrm>
            <a:off x="298221" y="664419"/>
            <a:ext cx="8534400" cy="5815321"/>
          </a:xfrm>
        </p:spPr>
        <p:txBody>
          <a:bodyPr/>
          <a:lstStyle/>
          <a:p>
            <a:pPr>
              <a:buFont typeface="+mj-lt"/>
              <a:buAutoNum type="arabicPeriod"/>
            </a:pPr>
            <a:r>
              <a:rPr lang="en-US" u="sng" dirty="0"/>
              <a:t>You</a:t>
            </a:r>
            <a:r>
              <a:rPr lang="en-US" dirty="0"/>
              <a:t> set the scope of </a:t>
            </a:r>
            <a:r>
              <a:rPr lang="en-US" u="sng" dirty="0"/>
              <a:t>your</a:t>
            </a:r>
            <a:r>
              <a:rPr lang="en-US" dirty="0"/>
              <a:t> qual exam, as we will see</a:t>
            </a:r>
          </a:p>
          <a:p>
            <a:pPr>
              <a:buFont typeface="+mj-lt"/>
              <a:buAutoNum type="arabicPeriod"/>
            </a:pPr>
            <a:endParaRPr lang="en-US" dirty="0"/>
          </a:p>
          <a:p>
            <a:pPr>
              <a:buFont typeface="+mj-lt"/>
              <a:buAutoNum type="arabicPeriod"/>
            </a:pPr>
            <a:r>
              <a:rPr lang="en-US" dirty="0"/>
              <a:t>Students must take exam in-person and on campus</a:t>
            </a:r>
          </a:p>
          <a:p>
            <a:pPr lvl="1"/>
            <a:r>
              <a:rPr lang="en-US" dirty="0"/>
              <a:t>However, one or more faculty MAY attend remotely, perhaps due to a last-minute conflict</a:t>
            </a:r>
          </a:p>
          <a:p>
            <a:pPr lvl="1"/>
            <a:r>
              <a:rPr lang="en-US" dirty="0"/>
              <a:t>So, be ready for that possibility.     Get a laptop, tablet and stylus, and headphones for exam</a:t>
            </a:r>
          </a:p>
          <a:p>
            <a:pPr lvl="1"/>
            <a:r>
              <a:rPr lang="en-US" dirty="0"/>
              <a:t>(ECE may try to obtain a room with such facility – watch for future announcements)</a:t>
            </a:r>
          </a:p>
          <a:p>
            <a:pPr lvl="1"/>
            <a:endParaRPr lang="en-US" dirty="0"/>
          </a:p>
          <a:p>
            <a:pPr>
              <a:buFont typeface="+mj-lt"/>
              <a:buAutoNum type="arabicPeriod"/>
            </a:pPr>
            <a:r>
              <a:rPr lang="en-US" dirty="0"/>
              <a:t>Let Greta Ruperto know if you’re taking the Qual, for email reminders, announcements</a:t>
            </a:r>
          </a:p>
          <a:p>
            <a:pPr>
              <a:buFont typeface="+mj-lt"/>
              <a:buAutoNum type="arabicPeriod"/>
            </a:pPr>
            <a:endParaRPr lang="en-US" dirty="0"/>
          </a:p>
          <a:p>
            <a:pPr>
              <a:buFont typeface="+mj-lt"/>
              <a:buAutoNum type="arabicPeriod"/>
            </a:pPr>
            <a:r>
              <a:rPr lang="en-US" dirty="0"/>
              <a:t>Be sure to study obvious undergraduate material that is </a:t>
            </a:r>
            <a:r>
              <a:rPr lang="en-US" u="sng" dirty="0"/>
              <a:t>clearly relevant</a:t>
            </a:r>
            <a:r>
              <a:rPr lang="en-US" dirty="0"/>
              <a:t> to your exam</a:t>
            </a:r>
          </a:p>
          <a:p>
            <a:pPr>
              <a:buFont typeface="+mj-lt"/>
              <a:buAutoNum type="arabicPeriod"/>
            </a:pPr>
            <a:endParaRPr lang="en-US" dirty="0"/>
          </a:p>
          <a:p>
            <a:pPr>
              <a:buFont typeface="+mj-lt"/>
              <a:buAutoNum type="arabicPeriod"/>
            </a:pPr>
            <a:r>
              <a:rPr lang="en-US" dirty="0"/>
              <a:t>Involve your advisor </a:t>
            </a:r>
            <a:r>
              <a:rPr lang="en-US" u="sng" dirty="0"/>
              <a:t>at every step</a:t>
            </a:r>
            <a:r>
              <a:rPr lang="en-US" dirty="0"/>
              <a:t> of the Qual process, as elaborated later</a:t>
            </a:r>
          </a:p>
          <a:p>
            <a:pPr lvl="1"/>
            <a:r>
              <a:rPr lang="en-US" dirty="0"/>
              <a:t>If your Advisor or research group is not familiar with ECE quals, ask them to find an ECE post-qual student to talk to</a:t>
            </a:r>
          </a:p>
          <a:p>
            <a:pPr>
              <a:buFont typeface="+mj-lt"/>
              <a:buAutoNum type="arabicPeriod"/>
            </a:pPr>
            <a:endParaRPr lang="en-US" dirty="0"/>
          </a:p>
        </p:txBody>
      </p:sp>
      <p:sp>
        <p:nvSpPr>
          <p:cNvPr id="4" name="TextBox 3">
            <a:extLst>
              <a:ext uri="{FF2B5EF4-FFF2-40B4-BE49-F238E27FC236}">
                <a16:creationId xmlns:a16="http://schemas.microsoft.com/office/drawing/2014/main" id="{DE9395C3-B3D4-7687-B4B3-26739506AF61}"/>
              </a:ext>
            </a:extLst>
          </p:cNvPr>
          <p:cNvSpPr txBox="1"/>
          <p:nvPr/>
        </p:nvSpPr>
        <p:spPr>
          <a:xfrm>
            <a:off x="717049" y="6106927"/>
            <a:ext cx="7994369" cy="338554"/>
          </a:xfrm>
          <a:prstGeom prst="rect">
            <a:avLst/>
          </a:prstGeom>
          <a:noFill/>
        </p:spPr>
        <p:txBody>
          <a:bodyPr wrap="none" rtlCol="0">
            <a:spAutoFit/>
          </a:bodyPr>
          <a:lstStyle/>
          <a:p>
            <a:r>
              <a:rPr lang="en-US" sz="1600"/>
              <a:t>(e.g., by them contacting other ECE faculty they know, or by them contacting the GSC)</a:t>
            </a:r>
            <a:endParaRPr lang="en-US" sz="1600" dirty="0"/>
          </a:p>
        </p:txBody>
      </p:sp>
      <p:sp>
        <p:nvSpPr>
          <p:cNvPr id="7" name="Rectangle: Rounded Corners 6">
            <a:extLst>
              <a:ext uri="{FF2B5EF4-FFF2-40B4-BE49-F238E27FC236}">
                <a16:creationId xmlns:a16="http://schemas.microsoft.com/office/drawing/2014/main" id="{40876A92-4C49-0DC2-E230-B539BC90D960}"/>
              </a:ext>
            </a:extLst>
          </p:cNvPr>
          <p:cNvSpPr/>
          <p:nvPr/>
        </p:nvSpPr>
        <p:spPr bwMode="auto">
          <a:xfrm>
            <a:off x="5056943" y="2376070"/>
            <a:ext cx="1434095" cy="289451"/>
          </a:xfrm>
          <a:prstGeom prst="roundRect">
            <a:avLst/>
          </a:prstGeom>
          <a:noFill/>
          <a:ln w="254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
        <p:nvSpPr>
          <p:cNvPr id="9" name="TextBox 8">
            <a:extLst>
              <a:ext uri="{FF2B5EF4-FFF2-40B4-BE49-F238E27FC236}">
                <a16:creationId xmlns:a16="http://schemas.microsoft.com/office/drawing/2014/main" id="{E613357F-E102-C8D5-57B1-4C9CD3A3371C}"/>
              </a:ext>
            </a:extLst>
          </p:cNvPr>
          <p:cNvSpPr txBox="1"/>
          <p:nvPr/>
        </p:nvSpPr>
        <p:spPr>
          <a:xfrm>
            <a:off x="120072" y="3194308"/>
            <a:ext cx="4581236" cy="369332"/>
          </a:xfrm>
          <a:prstGeom prst="rect">
            <a:avLst/>
          </a:prstGeom>
          <a:noFill/>
        </p:spPr>
        <p:txBody>
          <a:bodyPr wrap="square">
            <a:spAutoFit/>
          </a:bodyPr>
          <a:lstStyle/>
          <a:p>
            <a:r>
              <a:rPr lang="it-IT" sz="1800">
                <a:solidFill>
                  <a:schemeClr val="tx1"/>
                </a:solidFill>
              </a:rPr>
              <a:t>&lt;gruperto@andrew.cmu.edu&gt; </a:t>
            </a:r>
            <a:endParaRPr lang="en-US" sz="1800">
              <a:solidFill>
                <a:schemeClr val="tx1"/>
              </a:solidFill>
            </a:endParaRPr>
          </a:p>
        </p:txBody>
      </p:sp>
    </p:spTree>
    <p:extLst>
      <p:ext uri="{BB962C8B-B14F-4D97-AF65-F5344CB8AC3E}">
        <p14:creationId xmlns:p14="http://schemas.microsoft.com/office/powerpoint/2010/main" val="95320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3" grpId="0" uiExpand="1" build="p" bldLvl="2"/>
      <p:bldP spid="4" grpId="0"/>
      <p:bldP spid="7" grpId="0" animBg="1"/>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7" name="Google Shape;391;p43">
            <a:extLst>
              <a:ext uri="{FF2B5EF4-FFF2-40B4-BE49-F238E27FC236}">
                <a16:creationId xmlns:a16="http://schemas.microsoft.com/office/drawing/2014/main" id="{4573DDA4-34C4-1023-BFDA-E36D4C8B568A}"/>
              </a:ext>
            </a:extLst>
          </p:cNvPr>
          <p:cNvSpPr txBox="1"/>
          <p:nvPr/>
        </p:nvSpPr>
        <p:spPr>
          <a:xfrm>
            <a:off x="254884" y="1705950"/>
            <a:ext cx="4077335" cy="130556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Do I have to give the talk on my Ph.D. research?</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8" name="Google Shape;392;p43">
            <a:extLst>
              <a:ext uri="{FF2B5EF4-FFF2-40B4-BE49-F238E27FC236}">
                <a16:creationId xmlns:a16="http://schemas.microsoft.com/office/drawing/2014/main" id="{678B6928-D3FB-9B69-D461-6FE827AFC063}"/>
              </a:ext>
            </a:extLst>
          </p:cNvPr>
          <p:cNvSpPr txBox="1"/>
          <p:nvPr/>
        </p:nvSpPr>
        <p:spPr>
          <a:xfrm>
            <a:off x="4845685" y="1646953"/>
            <a:ext cx="4074795" cy="3514029"/>
          </a:xfrm>
          <a:prstGeom prst="rect">
            <a:avLst/>
          </a:prstGeom>
          <a:noFill/>
          <a:ln>
            <a:noFill/>
          </a:ln>
        </p:spPr>
        <p:txBody>
          <a:bodyPr spcFirstLastPara="1" wrap="square" lIns="0" tIns="1149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635" algn="l" rtl="0">
              <a:lnSpc>
                <a:spcPct val="108000"/>
              </a:lnSpc>
              <a:spcBef>
                <a:spcPts val="1080"/>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No. Your work may be related to your Ph.D. research, your prior M.S. research, or another research theme where you can demonstrate your depth and breadth to the committee.</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238125" lvl="0" indent="0" algn="l" rtl="0">
              <a:lnSpc>
                <a:spcPct val="108000"/>
              </a:lnSpc>
              <a:spcBef>
                <a:spcPts val="2005"/>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However, your Ph.D. or M.S. research is the most likely choice, since that is the specific topic you would know the most about.</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3697478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399;p44">
            <a:extLst>
              <a:ext uri="{FF2B5EF4-FFF2-40B4-BE49-F238E27FC236}">
                <a16:creationId xmlns:a16="http://schemas.microsoft.com/office/drawing/2014/main" id="{B681BBA8-1AF5-963F-EFB3-C90759AA0F41}"/>
              </a:ext>
            </a:extLst>
          </p:cNvPr>
          <p:cNvSpPr txBox="1"/>
          <p:nvPr/>
        </p:nvSpPr>
        <p:spPr>
          <a:xfrm>
            <a:off x="233507" y="1787230"/>
            <a:ext cx="4194810" cy="203708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Do I need to complete any of the Ph.D. breadth course requirements before I do the qual exam?</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400;p44">
            <a:extLst>
              <a:ext uri="{FF2B5EF4-FFF2-40B4-BE49-F238E27FC236}">
                <a16:creationId xmlns:a16="http://schemas.microsoft.com/office/drawing/2014/main" id="{26CA1C65-757D-28D6-B84B-F4D1E21129CA}"/>
              </a:ext>
            </a:extLst>
          </p:cNvPr>
          <p:cNvSpPr txBox="1"/>
          <p:nvPr/>
        </p:nvSpPr>
        <p:spPr>
          <a:xfrm>
            <a:off x="5488095" y="1887218"/>
            <a:ext cx="2985346" cy="1980029"/>
          </a:xfrm>
          <a:prstGeom prst="rect">
            <a:avLst/>
          </a:prstGeom>
          <a:noFill/>
          <a:ln>
            <a:noFill/>
          </a:ln>
        </p:spPr>
        <p:txBody>
          <a:bodyPr spcFirstLastPara="1" wrap="square" lIns="0" tIns="984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94"/>
              </a:lnSpc>
              <a:spcBef>
                <a:spcPts val="630"/>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No. However, you must be able to answer questions about your qual talk and paper, which may involve some breadth. </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0256915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407;p45">
            <a:extLst>
              <a:ext uri="{FF2B5EF4-FFF2-40B4-BE49-F238E27FC236}">
                <a16:creationId xmlns:a16="http://schemas.microsoft.com/office/drawing/2014/main" id="{37F70BBD-A1AF-48BD-F634-B60B82696A86}"/>
              </a:ext>
            </a:extLst>
          </p:cNvPr>
          <p:cNvSpPr txBox="1"/>
          <p:nvPr/>
        </p:nvSpPr>
        <p:spPr>
          <a:xfrm>
            <a:off x="180378" y="1570483"/>
            <a:ext cx="4172585" cy="203708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How do I ask questions about what’s on the qual if I don’t know who the committee is until just before the qual?</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408;p45">
            <a:extLst>
              <a:ext uri="{FF2B5EF4-FFF2-40B4-BE49-F238E27FC236}">
                <a16:creationId xmlns:a16="http://schemas.microsoft.com/office/drawing/2014/main" id="{1F20777B-C76C-0464-EED8-1F70C7BC7218}"/>
              </a:ext>
            </a:extLst>
          </p:cNvPr>
          <p:cNvSpPr txBox="1"/>
          <p:nvPr/>
        </p:nvSpPr>
        <p:spPr>
          <a:xfrm>
            <a:off x="4825365" y="1572446"/>
            <a:ext cx="4156075" cy="3214844"/>
          </a:xfrm>
          <a:prstGeom prst="rect">
            <a:avLst/>
          </a:prstGeom>
          <a:noFill/>
          <a:ln>
            <a:noFill/>
          </a:ln>
        </p:spPr>
        <p:txBody>
          <a:bodyPr spcFirstLastPara="1" wrap="square" lIns="0" tIns="1149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368300" lvl="0" indent="0" algn="just" rtl="0">
              <a:lnSpc>
                <a:spcPct val="108000"/>
              </a:lnSpc>
              <a:spcBef>
                <a:spcPts val="1080"/>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are not allowed to discuss the qualifier with your committee before your scheduled exam.</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0" algn="l" rtl="0">
              <a:lnSpc>
                <a:spcPct val="108000"/>
              </a:lnSpc>
              <a:spcBef>
                <a:spcPts val="2005"/>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will be asked questions related to your talk, your paper, your technical background papers, and your general technical area. Prepare to answer such questions.</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76601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415;p46">
            <a:extLst>
              <a:ext uri="{FF2B5EF4-FFF2-40B4-BE49-F238E27FC236}">
                <a16:creationId xmlns:a16="http://schemas.microsoft.com/office/drawing/2014/main" id="{1B2A4232-E870-CEE6-CFB2-4F203A1CB4F8}"/>
              </a:ext>
            </a:extLst>
          </p:cNvPr>
          <p:cNvSpPr txBox="1"/>
          <p:nvPr/>
        </p:nvSpPr>
        <p:spPr>
          <a:xfrm>
            <a:off x="275650" y="1087968"/>
            <a:ext cx="4069715" cy="1669047"/>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How much help can I ask of my advisor for the talk and paper?</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416;p46">
            <a:extLst>
              <a:ext uri="{FF2B5EF4-FFF2-40B4-BE49-F238E27FC236}">
                <a16:creationId xmlns:a16="http://schemas.microsoft.com/office/drawing/2014/main" id="{ABDCD322-CC76-16C3-ECAF-46E3DCE32A77}"/>
              </a:ext>
            </a:extLst>
          </p:cNvPr>
          <p:cNvSpPr txBox="1"/>
          <p:nvPr/>
        </p:nvSpPr>
        <p:spPr>
          <a:xfrm>
            <a:off x="4745310" y="1107274"/>
            <a:ext cx="4091940" cy="4932554"/>
          </a:xfrm>
          <a:prstGeom prst="rect">
            <a:avLst/>
          </a:prstGeom>
          <a:noFill/>
          <a:ln>
            <a:noFill/>
          </a:ln>
        </p:spPr>
        <p:txBody>
          <a:bodyPr spcFirstLastPara="1" wrap="square" lIns="0" tIns="1517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57"/>
              </a:lnSpc>
              <a:spcBef>
                <a:spcPts val="775"/>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It’s OK to ask for advice—that’s their job. However,</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0" algn="l" rtl="0">
              <a:lnSpc>
                <a:spcPct val="95714"/>
              </a:lnSpc>
              <a:spcBef>
                <a:spcPts val="160"/>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the talk, and the paper need to be substantially the product of your own individual efforts.</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5"/>
              </a:spcBef>
              <a:spcAft>
                <a:spcPts val="0"/>
              </a:spcAft>
              <a:buClr>
                <a:srgbClr val="000000"/>
              </a:buClr>
              <a:buSzPts val="1750"/>
              <a:buFont typeface="Arial"/>
              <a:buNone/>
            </a:pP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109220" lvl="0" indent="0" algn="l" rtl="0">
              <a:lnSpc>
                <a:spcPct val="80000"/>
              </a:lnSpc>
              <a:spcBef>
                <a:spcPts val="0"/>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It is not permissible for your advisor to make your slides, or write your paper</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40"/>
              </a:spcBef>
              <a:spcAft>
                <a:spcPts val="0"/>
              </a:spcAft>
              <a:buClr>
                <a:srgbClr val="000000"/>
              </a:buClr>
              <a:buSzPts val="1700"/>
              <a:buFont typeface="Arial"/>
              <a:buNone/>
            </a:pP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282575" lvl="0" indent="0" algn="l" rtl="0">
              <a:lnSpc>
                <a:spcPct val="80000"/>
              </a:lnSpc>
              <a:spcBef>
                <a:spcPts val="0"/>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may ask your friends, and more senior PhD students, to critique/review.</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57"/>
              </a:lnSpc>
              <a:spcBef>
                <a:spcPts val="1664"/>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are not allowed to use text or figures directly</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165" lvl="0" indent="0" algn="l" rtl="0">
              <a:lnSpc>
                <a:spcPct val="80000"/>
              </a:lnSpc>
              <a:spcBef>
                <a:spcPts val="170"/>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taken from other papers without the appropriate citation</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8891448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423;p47">
            <a:extLst>
              <a:ext uri="{FF2B5EF4-FFF2-40B4-BE49-F238E27FC236}">
                <a16:creationId xmlns:a16="http://schemas.microsoft.com/office/drawing/2014/main" id="{01809CEB-9A72-D535-ED7A-D3BC2F1B71FF}"/>
              </a:ext>
            </a:extLst>
          </p:cNvPr>
          <p:cNvSpPr txBox="1"/>
          <p:nvPr/>
        </p:nvSpPr>
        <p:spPr>
          <a:xfrm>
            <a:off x="211875" y="2207176"/>
            <a:ext cx="4006215" cy="1669047"/>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Can I take the qual exam early, before my fourth semester?</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424;p47">
            <a:extLst>
              <a:ext uri="{FF2B5EF4-FFF2-40B4-BE49-F238E27FC236}">
                <a16:creationId xmlns:a16="http://schemas.microsoft.com/office/drawing/2014/main" id="{4AF65D6A-7EB0-C480-35E5-0268E364C58D}"/>
              </a:ext>
            </a:extLst>
          </p:cNvPr>
          <p:cNvSpPr txBox="1"/>
          <p:nvPr/>
        </p:nvSpPr>
        <p:spPr>
          <a:xfrm>
            <a:off x="4944916" y="2176278"/>
            <a:ext cx="4117975" cy="3077119"/>
          </a:xfrm>
          <a:prstGeom prst="rect">
            <a:avLst/>
          </a:prstGeom>
          <a:noFill/>
          <a:ln>
            <a:noFill/>
          </a:ln>
        </p:spPr>
        <p:txBody>
          <a:bodyPr spcFirstLastPara="1" wrap="square" lIns="0" tIns="1543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64135" lvl="0" indent="-635" algn="l" rtl="0">
              <a:lnSpc>
                <a:spcPct val="100000"/>
              </a:lnSpc>
              <a:spcBef>
                <a:spcPts val="105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Yes, with your advisor’s permission. You should take it as soon as you are ready so that you can move on to the next phase of your Ph.D. research.</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0" algn="l" rtl="0">
              <a:lnSpc>
                <a:spcPct val="100000"/>
              </a:lnSpc>
              <a:spcBef>
                <a:spcPts val="200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However, the clock for Ph.D. proposal starts once you pass the qual; see ECE’s Ph.D. program description on the web for details</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68915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431;p48">
            <a:extLst>
              <a:ext uri="{FF2B5EF4-FFF2-40B4-BE49-F238E27FC236}">
                <a16:creationId xmlns:a16="http://schemas.microsoft.com/office/drawing/2014/main" id="{11BAD507-79CE-70A0-5FB8-E0F48B07212C}"/>
              </a:ext>
            </a:extLst>
          </p:cNvPr>
          <p:cNvSpPr txBox="1"/>
          <p:nvPr/>
        </p:nvSpPr>
        <p:spPr>
          <a:xfrm>
            <a:off x="287648" y="2246452"/>
            <a:ext cx="4148454" cy="2038379"/>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I changed my mind about the background papers. Can I change them after the deadline?</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432;p48">
            <a:extLst>
              <a:ext uri="{FF2B5EF4-FFF2-40B4-BE49-F238E27FC236}">
                <a16:creationId xmlns:a16="http://schemas.microsoft.com/office/drawing/2014/main" id="{BAC052B7-AF98-D282-0039-CB7DCB41F5F6}"/>
              </a:ext>
            </a:extLst>
          </p:cNvPr>
          <p:cNvSpPr txBox="1"/>
          <p:nvPr/>
        </p:nvSpPr>
        <p:spPr>
          <a:xfrm>
            <a:off x="4795902" y="2178659"/>
            <a:ext cx="4132579" cy="3370779"/>
          </a:xfrm>
          <a:prstGeom prst="rect">
            <a:avLst/>
          </a:prstGeom>
          <a:noFill/>
          <a:ln>
            <a:noFill/>
          </a:ln>
        </p:spPr>
        <p:txBody>
          <a:bodyPr spcFirstLastPara="1" wrap="square" lIns="0" tIns="1454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635" algn="l" rtl="0">
              <a:lnSpc>
                <a:spcPct val="100000"/>
              </a:lnSpc>
              <a:spcBef>
                <a:spcPts val="1050"/>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may choose to submit different background papers in the ‘Review and Background papers phase’, compared to what you submitted in the ‘Qual declaration phase’. </a:t>
            </a:r>
          </a:p>
          <a:p>
            <a:pPr marL="15240" marR="5080" lvl="0" indent="-635" algn="l" rtl="0">
              <a:lnSpc>
                <a:spcPct val="100000"/>
              </a:lnSpc>
              <a:spcBef>
                <a:spcPts val="1050"/>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However, once you submit these papers in the ‘Review and Background papers phase’, they cannot be changed.</a:t>
            </a:r>
          </a:p>
          <a:p>
            <a:pPr marL="15240" marR="5080" lvl="0" indent="-635" algn="l" rtl="0">
              <a:lnSpc>
                <a:spcPct val="100000"/>
              </a:lnSpc>
              <a:spcBef>
                <a:spcPts val="1050"/>
              </a:spcBef>
              <a:spcAft>
                <a:spcPts val="0"/>
              </a:spcAft>
              <a:buClr>
                <a:srgbClr val="000000"/>
              </a:buClr>
              <a:buSzPts val="2000"/>
              <a:buFont typeface="Arial"/>
              <a:buNone/>
            </a:pPr>
            <a:endParaRPr lang="en-US" sz="1800">
              <a:solidFill>
                <a:srgbClr val="5D5D5D"/>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2096911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439;p49">
            <a:extLst>
              <a:ext uri="{FF2B5EF4-FFF2-40B4-BE49-F238E27FC236}">
                <a16:creationId xmlns:a16="http://schemas.microsoft.com/office/drawing/2014/main" id="{F5D5F872-9BA0-9F35-D9E2-C84BFF3DF437}"/>
              </a:ext>
            </a:extLst>
          </p:cNvPr>
          <p:cNvSpPr txBox="1"/>
          <p:nvPr/>
        </p:nvSpPr>
        <p:spPr>
          <a:xfrm>
            <a:off x="230294" y="1929470"/>
            <a:ext cx="3702685" cy="2038379"/>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I have some changes to my review paper. Can I resubmit after the deadline?</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440;p49">
            <a:extLst>
              <a:ext uri="{FF2B5EF4-FFF2-40B4-BE49-F238E27FC236}">
                <a16:creationId xmlns:a16="http://schemas.microsoft.com/office/drawing/2014/main" id="{ED6E4F81-2E5C-4371-63D0-7A8F927A8667}"/>
              </a:ext>
            </a:extLst>
          </p:cNvPr>
          <p:cNvSpPr txBox="1"/>
          <p:nvPr/>
        </p:nvSpPr>
        <p:spPr>
          <a:xfrm>
            <a:off x="4922694" y="1961913"/>
            <a:ext cx="4010025" cy="2398718"/>
          </a:xfrm>
          <a:prstGeom prst="rect">
            <a:avLst/>
          </a:prstGeom>
          <a:noFill/>
          <a:ln>
            <a:noFill/>
          </a:ln>
        </p:spPr>
        <p:txBody>
          <a:bodyPr spcFirstLastPara="1" wrap="square" lIns="0" tIns="1454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875" marR="5080" lvl="0" indent="-634" algn="l" rtl="0">
              <a:lnSpc>
                <a:spcPct val="100000"/>
              </a:lnSpc>
              <a:spcBef>
                <a:spcPts val="1050"/>
              </a:spcBef>
              <a:spcAft>
                <a:spcPts val="0"/>
              </a:spcAft>
              <a:buClr>
                <a:srgbClr val="000000"/>
              </a:buClr>
              <a:buSzPts val="20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No</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 </a:t>
            </a:r>
          </a:p>
          <a:p>
            <a:pPr marL="15875" marR="5080" lvl="0" indent="-634" algn="l" rtl="0">
              <a:lnSpc>
                <a:spcPct val="100000"/>
              </a:lnSpc>
              <a:spcBef>
                <a:spcPts val="1050"/>
              </a:spcBef>
              <a:spcAft>
                <a:spcPts val="0"/>
              </a:spcAft>
              <a:buClr>
                <a:srgbClr val="000000"/>
              </a:buClr>
              <a:buSzPts val="20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However, you may point out mistakes in your submitted paper during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your </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oral presentation, to give the committee a more accurate picture of your topic.</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8216604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475;p54">
            <a:extLst>
              <a:ext uri="{FF2B5EF4-FFF2-40B4-BE49-F238E27FC236}">
                <a16:creationId xmlns:a16="http://schemas.microsoft.com/office/drawing/2014/main" id="{E7B4E2D4-4111-3E48-F23B-C5C6B12F697C}"/>
              </a:ext>
            </a:extLst>
          </p:cNvPr>
          <p:cNvSpPr txBox="1"/>
          <p:nvPr/>
        </p:nvSpPr>
        <p:spPr>
          <a:xfrm>
            <a:off x="248520" y="1710969"/>
            <a:ext cx="4166870" cy="2038379"/>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If other CMU people are authors on my technical papers, can they be on my committee?</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476;p54">
            <a:extLst>
              <a:ext uri="{FF2B5EF4-FFF2-40B4-BE49-F238E27FC236}">
                <a16:creationId xmlns:a16="http://schemas.microsoft.com/office/drawing/2014/main" id="{515773BC-8D93-1EED-7FDF-F60D9EE7D6C6}"/>
              </a:ext>
            </a:extLst>
          </p:cNvPr>
          <p:cNvSpPr txBox="1"/>
          <p:nvPr/>
        </p:nvSpPr>
        <p:spPr>
          <a:xfrm>
            <a:off x="4579156" y="1623460"/>
            <a:ext cx="4513245" cy="2044519"/>
          </a:xfrm>
          <a:prstGeom prst="rect">
            <a:avLst/>
          </a:prstGeom>
          <a:noFill/>
          <a:ln>
            <a:noFill/>
          </a:ln>
        </p:spPr>
        <p:txBody>
          <a:bodyPr spcFirstLastPara="1" wrap="square" lIns="0" tIns="1517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8B0000"/>
                </a:solidFill>
                <a:latin typeface="Arial" panose="020B0604020202020204" pitchFamily="34" charset="0"/>
                <a:ea typeface="Arial"/>
                <a:cs typeface="Arial" panose="020B0604020202020204" pitchFamily="34" charset="0"/>
                <a:sym typeface="Arial"/>
              </a:rPr>
              <a:t>Answer</a:t>
            </a:r>
            <a:endParaRPr sz="24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57"/>
              </a:lnSpc>
              <a:spcBef>
                <a:spcPts val="775"/>
              </a:spcBef>
              <a:spcAft>
                <a:spcPts val="0"/>
              </a:spcAft>
              <a:buClr>
                <a:srgbClr val="000000"/>
              </a:buClr>
              <a:buSzPts val="14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Yes, but this does not guarantee that they will be on</a:t>
            </a:r>
            <a:r>
              <a:rPr lang="en-US" sz="1800" dirty="0">
                <a:latin typeface="Arial" panose="020B0604020202020204" pitchFamily="34" charset="0"/>
                <a:cs typeface="Arial" panose="020B0604020202020204" pitchFamily="34" charset="0"/>
              </a:rPr>
              <a:t>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your </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committee. It also does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not guarantee that they won’t be on your committee.</a:t>
            </a:r>
          </a:p>
          <a:p>
            <a:pPr marL="15240" marR="59689" lvl="0" indent="0" algn="l" rtl="0">
              <a:lnSpc>
                <a:spcPct val="80000"/>
              </a:lnSpc>
              <a:spcBef>
                <a:spcPts val="165"/>
              </a:spcBef>
              <a:spcAft>
                <a:spcPts val="0"/>
              </a:spcAft>
              <a:buClr>
                <a:srgbClr val="000000"/>
              </a:buClr>
              <a:buSzPts val="1400"/>
              <a:buFont typeface="Arial"/>
              <a:buNone/>
            </a:pPr>
            <a:endParaRPr sz="16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673905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491;p56">
            <a:extLst>
              <a:ext uri="{FF2B5EF4-FFF2-40B4-BE49-F238E27FC236}">
                <a16:creationId xmlns:a16="http://schemas.microsoft.com/office/drawing/2014/main" id="{1A763EF2-045F-8E93-B8F1-33F493A03027}"/>
              </a:ext>
            </a:extLst>
          </p:cNvPr>
          <p:cNvSpPr txBox="1"/>
          <p:nvPr/>
        </p:nvSpPr>
        <p:spPr>
          <a:xfrm>
            <a:off x="210219" y="1931613"/>
            <a:ext cx="4168140" cy="203708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I have not been working on original research for very long— how can I give a good qual talk on incomplete work?</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492;p56">
            <a:extLst>
              <a:ext uri="{FF2B5EF4-FFF2-40B4-BE49-F238E27FC236}">
                <a16:creationId xmlns:a16="http://schemas.microsoft.com/office/drawing/2014/main" id="{66615935-AF14-9C62-5534-B9DBF6E018D3}"/>
              </a:ext>
            </a:extLst>
          </p:cNvPr>
          <p:cNvSpPr txBox="1"/>
          <p:nvPr/>
        </p:nvSpPr>
        <p:spPr>
          <a:xfrm>
            <a:off x="4830306" y="1907293"/>
            <a:ext cx="4192270" cy="2961703"/>
          </a:xfrm>
          <a:prstGeom prst="rect">
            <a:avLst/>
          </a:prstGeom>
          <a:noFill/>
          <a:ln>
            <a:noFill/>
          </a:ln>
        </p:spPr>
        <p:txBody>
          <a:bodyPr spcFirstLastPara="1" wrap="square" lIns="0" tIns="1543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43815" lvl="0" indent="0" algn="l" rtl="0">
              <a:lnSpc>
                <a:spcPct val="100000"/>
              </a:lnSpc>
              <a:spcBef>
                <a:spcPts val="105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We do not expect the Qual to be like a PhD thesis defense or even a proposal.</a:t>
            </a:r>
          </a:p>
          <a:p>
            <a:pPr marL="15240" marR="43815" lvl="0" indent="0" algn="l" rtl="0">
              <a:lnSpc>
                <a:spcPct val="100000"/>
              </a:lnSpc>
              <a:spcBef>
                <a:spcPts val="105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We do expect you to be able to explain and to justify whatever you are working on—even if what are doing is mostly understanding the important prior work, and just implementing it, running some simulations, or slightly extending it.</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41402297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499;p57">
            <a:extLst>
              <a:ext uri="{FF2B5EF4-FFF2-40B4-BE49-F238E27FC236}">
                <a16:creationId xmlns:a16="http://schemas.microsoft.com/office/drawing/2014/main" id="{800919E8-92E7-A348-A8AE-A06DF92B6D5D}"/>
              </a:ext>
            </a:extLst>
          </p:cNvPr>
          <p:cNvSpPr txBox="1"/>
          <p:nvPr/>
        </p:nvSpPr>
        <p:spPr>
          <a:xfrm>
            <a:off x="169188" y="1849945"/>
            <a:ext cx="4088129" cy="240284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Will the Qual Committee have expert knowledge of all of my technical background papers, and this technical area, and my own work?</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500;p57">
            <a:extLst>
              <a:ext uri="{FF2B5EF4-FFF2-40B4-BE49-F238E27FC236}">
                <a16:creationId xmlns:a16="http://schemas.microsoft.com/office/drawing/2014/main" id="{DC3EDF68-B645-CCCF-5878-021C785D71B4}"/>
              </a:ext>
            </a:extLst>
          </p:cNvPr>
          <p:cNvSpPr txBox="1">
            <a:spLocks/>
          </p:cNvSpPr>
          <p:nvPr/>
        </p:nvSpPr>
        <p:spPr>
          <a:xfrm>
            <a:off x="4651129" y="1812468"/>
            <a:ext cx="4220845" cy="2961703"/>
          </a:xfrm>
          <a:prstGeom prst="rect">
            <a:avLst/>
          </a:prstGeom>
          <a:noFill/>
          <a:ln>
            <a:noFill/>
          </a:ln>
        </p:spPr>
        <p:txBody>
          <a:bodyPr spcFirstLastPara="1" wrap="square" lIns="0" tIns="154300" rIns="0" bIns="0" anchor="t" anchorCtr="0">
            <a:spAutoFit/>
          </a:bodyPr>
          <a:lstStyle>
            <a:lvl1pPr marL="342900" indent="-342900" algn="l" rtl="0" eaLnBrk="1" fontAlgn="base" hangingPunct="1">
              <a:lnSpc>
                <a:spcPct val="150000"/>
              </a:lnSpc>
              <a:spcBef>
                <a:spcPct val="0"/>
              </a:spcBef>
              <a:spcAft>
                <a:spcPct val="0"/>
              </a:spcAft>
              <a:buFont typeface="Wingdings" pitchFamily="2" charset="2"/>
              <a:buChar char="§"/>
              <a:defRPr sz="1600">
                <a:solidFill>
                  <a:schemeClr val="tx1"/>
                </a:solidFill>
                <a:latin typeface="+mn-lt"/>
                <a:ea typeface="+mn-ea"/>
                <a:cs typeface="+mn-cs"/>
              </a:defRPr>
            </a:lvl1pPr>
            <a:lvl2pPr marL="742950" indent="-285750" algn="l" rtl="0" eaLnBrk="1" fontAlgn="base" hangingPunct="1">
              <a:lnSpc>
                <a:spcPct val="130000"/>
              </a:lnSpc>
              <a:spcBef>
                <a:spcPct val="20000"/>
              </a:spcBef>
              <a:spcAft>
                <a:spcPct val="0"/>
              </a:spcAft>
              <a:buChar char="–"/>
              <a:defRPr sz="1400">
                <a:solidFill>
                  <a:schemeClr val="tx1"/>
                </a:solidFill>
                <a:latin typeface="+mn-lt"/>
                <a:ea typeface="+mn-ea"/>
              </a:defRPr>
            </a:lvl2pPr>
            <a:lvl3pPr marL="1143000" indent="-228600" algn="l" rtl="0" eaLnBrk="1" fontAlgn="base" hangingPunct="1">
              <a:lnSpc>
                <a:spcPct val="130000"/>
              </a:lnSpc>
              <a:spcBef>
                <a:spcPct val="20000"/>
              </a:spcBef>
              <a:spcAft>
                <a:spcPct val="0"/>
              </a:spcAft>
              <a:buChar char="•"/>
              <a:defRPr sz="1400">
                <a:solidFill>
                  <a:schemeClr val="tx1"/>
                </a:solidFill>
                <a:latin typeface="+mn-lt"/>
                <a:ea typeface="+mn-ea"/>
              </a:defRPr>
            </a:lvl3pPr>
            <a:lvl4pPr marL="1600200" indent="-228600" algn="l" rtl="0" eaLnBrk="1" fontAlgn="base" hangingPunct="1">
              <a:lnSpc>
                <a:spcPct val="130000"/>
              </a:lnSpc>
              <a:spcBef>
                <a:spcPct val="20000"/>
              </a:spcBef>
              <a:spcAft>
                <a:spcPct val="0"/>
              </a:spcAft>
              <a:buChar char="–"/>
              <a:defRPr sz="1400">
                <a:solidFill>
                  <a:schemeClr val="tx1"/>
                </a:solidFill>
                <a:latin typeface="+mn-lt"/>
                <a:ea typeface="+mn-ea"/>
              </a:defRPr>
            </a:lvl4pPr>
            <a:lvl5pPr marL="2057400" indent="-228600" algn="l" rtl="0" eaLnBrk="1" fontAlgn="base" hangingPunct="1">
              <a:lnSpc>
                <a:spcPct val="130000"/>
              </a:lnSpc>
              <a:spcBef>
                <a:spcPct val="20000"/>
              </a:spcBef>
              <a:spcAft>
                <a:spcPct val="0"/>
              </a:spcAft>
              <a:buChar char="»"/>
              <a:defRPr sz="1400">
                <a:solidFill>
                  <a:schemeClr val="tx1"/>
                </a:solidFill>
                <a:latin typeface="+mn-lt"/>
                <a:ea typeface="+mn-ea"/>
              </a:defRPr>
            </a:lvl5pPr>
            <a:lvl6pPr marL="2514600" indent="-228600" algn="l" rtl="0" eaLnBrk="1" fontAlgn="base" hangingPunct="1">
              <a:lnSpc>
                <a:spcPct val="130000"/>
              </a:lnSpc>
              <a:spcBef>
                <a:spcPct val="20000"/>
              </a:spcBef>
              <a:spcAft>
                <a:spcPct val="0"/>
              </a:spcAft>
              <a:buChar char="»"/>
              <a:defRPr sz="1400">
                <a:solidFill>
                  <a:schemeClr val="tx1"/>
                </a:solidFill>
                <a:latin typeface="+mn-lt"/>
                <a:ea typeface="+mn-ea"/>
              </a:defRPr>
            </a:lvl6pPr>
            <a:lvl7pPr marL="2971800" indent="-228600" algn="l" rtl="0" eaLnBrk="1" fontAlgn="base" hangingPunct="1">
              <a:lnSpc>
                <a:spcPct val="130000"/>
              </a:lnSpc>
              <a:spcBef>
                <a:spcPct val="20000"/>
              </a:spcBef>
              <a:spcAft>
                <a:spcPct val="0"/>
              </a:spcAft>
              <a:buChar char="»"/>
              <a:defRPr sz="1400">
                <a:solidFill>
                  <a:schemeClr val="tx1"/>
                </a:solidFill>
                <a:latin typeface="+mn-lt"/>
                <a:ea typeface="+mn-ea"/>
              </a:defRPr>
            </a:lvl7pPr>
            <a:lvl8pPr marL="3429000" indent="-228600" algn="l" rtl="0" eaLnBrk="1" fontAlgn="base" hangingPunct="1">
              <a:lnSpc>
                <a:spcPct val="130000"/>
              </a:lnSpc>
              <a:spcBef>
                <a:spcPct val="20000"/>
              </a:spcBef>
              <a:spcAft>
                <a:spcPct val="0"/>
              </a:spcAft>
              <a:buChar char="»"/>
              <a:defRPr sz="1400">
                <a:solidFill>
                  <a:schemeClr val="tx1"/>
                </a:solidFill>
                <a:latin typeface="+mn-lt"/>
                <a:ea typeface="+mn-ea"/>
              </a:defRPr>
            </a:lvl8pPr>
            <a:lvl9pPr marL="3886200" indent="-228600" algn="l" rtl="0" eaLnBrk="1" fontAlgn="base" hangingPunct="1">
              <a:lnSpc>
                <a:spcPct val="130000"/>
              </a:lnSpc>
              <a:spcBef>
                <a:spcPct val="20000"/>
              </a:spcBef>
              <a:spcAft>
                <a:spcPct val="0"/>
              </a:spcAft>
              <a:buChar char="»"/>
              <a:defRPr sz="1400">
                <a:solidFill>
                  <a:schemeClr val="tx1"/>
                </a:solidFill>
                <a:latin typeface="+mn-lt"/>
                <a:ea typeface="+mn-ea"/>
              </a:defRPr>
            </a:lvl9pPr>
          </a:lstStyle>
          <a:p>
            <a:pPr marL="12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a:ln>
                  <a:noFill/>
                </a:ln>
                <a:solidFill>
                  <a:srgbClr val="8B0000"/>
                </a:solidFill>
                <a:effectLst/>
                <a:uLnTx/>
                <a:uFillTx/>
                <a:latin typeface="Arial"/>
                <a:cs typeface="Arial"/>
                <a:sym typeface="Arial"/>
              </a:rPr>
              <a:t>Answer</a:t>
            </a:r>
          </a:p>
          <a:p>
            <a:pPr marL="15240" marR="501015" indent="0">
              <a:lnSpc>
                <a:spcPct val="100000"/>
              </a:lnSpc>
              <a:spcBef>
                <a:spcPts val="1055"/>
              </a:spcBef>
              <a:spcAft>
                <a:spcPts val="0"/>
              </a:spcAft>
              <a:buSzPts val="1400"/>
              <a:buFont typeface="Wingdings" pitchFamily="2" charset="2"/>
              <a:buNone/>
            </a:pPr>
            <a:r>
              <a:rPr lang="en-US" sz="1800" kern="0">
                <a:solidFill>
                  <a:srgbClr val="5D5D5D"/>
                </a:solidFill>
                <a:latin typeface="Arial" panose="020B0604020202020204" pitchFamily="34" charset="0"/>
                <a:ea typeface="Arial"/>
                <a:cs typeface="Arial" panose="020B0604020202020204" pitchFamily="34" charset="0"/>
                <a:sym typeface="Arial"/>
              </a:rPr>
              <a:t>Maybe yes, maybe no. They will be chosen to be in your general area, so they should generally be able to speak the same “technical language” as you do.</a:t>
            </a:r>
          </a:p>
          <a:p>
            <a:pPr marL="15240" marR="501015" indent="0">
              <a:lnSpc>
                <a:spcPct val="100000"/>
              </a:lnSpc>
              <a:spcBef>
                <a:spcPts val="1055"/>
              </a:spcBef>
              <a:spcAft>
                <a:spcPts val="0"/>
              </a:spcAft>
              <a:buSzPts val="1400"/>
              <a:buFont typeface="Wingdings" pitchFamily="2" charset="2"/>
              <a:buNone/>
            </a:pPr>
            <a:r>
              <a:rPr lang="en-US" sz="1800" kern="0">
                <a:solidFill>
                  <a:srgbClr val="5D5D5D"/>
                </a:solidFill>
                <a:latin typeface="Arial" panose="020B0604020202020204" pitchFamily="34" charset="0"/>
                <a:ea typeface="Arial"/>
                <a:cs typeface="Arial" panose="020B0604020202020204" pitchFamily="34" charset="0"/>
                <a:sym typeface="Arial"/>
              </a:rPr>
              <a:t>This assumes that you did indeed provide the GSC with a Ranked list of 10 faculty preferences.</a:t>
            </a:r>
            <a:endParaRPr lang="en-US" sz="1800" kern="0">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358694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B6DCE-A0DF-AD93-F763-B5857C8410A9}"/>
              </a:ext>
            </a:extLst>
          </p:cNvPr>
          <p:cNvSpPr>
            <a:spLocks noGrp="1"/>
          </p:cNvSpPr>
          <p:nvPr>
            <p:ph type="title"/>
          </p:nvPr>
        </p:nvSpPr>
        <p:spPr/>
        <p:txBody>
          <a:bodyPr/>
          <a:lstStyle/>
          <a:p>
            <a:r>
              <a:rPr lang="en-US"/>
              <a:t>Ph.D. Qualifying Exam Philosophy</a:t>
            </a:r>
          </a:p>
        </p:txBody>
      </p:sp>
    </p:spTree>
    <p:extLst>
      <p:ext uri="{BB962C8B-B14F-4D97-AF65-F5344CB8AC3E}">
        <p14:creationId xmlns:p14="http://schemas.microsoft.com/office/powerpoint/2010/main" val="8180811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507;p58">
            <a:extLst>
              <a:ext uri="{FF2B5EF4-FFF2-40B4-BE49-F238E27FC236}">
                <a16:creationId xmlns:a16="http://schemas.microsoft.com/office/drawing/2014/main" id="{72B89DF7-58C1-B40B-DA47-4AD79D4E289C}"/>
              </a:ext>
            </a:extLst>
          </p:cNvPr>
          <p:cNvSpPr txBox="1"/>
          <p:nvPr/>
        </p:nvSpPr>
        <p:spPr>
          <a:xfrm>
            <a:off x="279609" y="1882056"/>
            <a:ext cx="3685540" cy="1925955"/>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0" lvl="0" indent="0" algn="l" rtl="0">
              <a:lnSpc>
                <a:spcPct val="100000"/>
              </a:lnSpc>
              <a:spcBef>
                <a:spcPts val="1045"/>
              </a:spcBef>
              <a:spcAft>
                <a:spcPts val="0"/>
              </a:spcAft>
              <a:buClr>
                <a:srgbClr val="000000"/>
              </a:buClr>
              <a:buSzPts val="2400"/>
              <a:buFont typeface="Arial"/>
              <a:buNone/>
            </a:pPr>
            <a:r>
              <a:rPr lang="en-US" sz="2400" b="0" i="0" u="sng" strike="noStrike" cap="none">
                <a:solidFill>
                  <a:srgbClr val="5D5D5D"/>
                </a:solidFill>
                <a:latin typeface="Arial" panose="020B0604020202020204" pitchFamily="34" charset="0"/>
                <a:ea typeface="Arial"/>
                <a:cs typeface="Arial" panose="020B0604020202020204" pitchFamily="34" charset="0"/>
                <a:sym typeface="Arial"/>
                <a:hlinkClick r:id="rId2" action="ppaction://hlinksldjump"/>
              </a:rPr>
              <a:t>Re: previous slide</a:t>
            </a:r>
            <a:endParaRPr sz="2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2000"/>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What does “explain &amp; justify” imply?</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508;p58">
            <a:extLst>
              <a:ext uri="{FF2B5EF4-FFF2-40B4-BE49-F238E27FC236}">
                <a16:creationId xmlns:a16="http://schemas.microsoft.com/office/drawing/2014/main" id="{28E5FC0C-18C3-FDFC-BAA3-902864D68E7A}"/>
              </a:ext>
            </a:extLst>
          </p:cNvPr>
          <p:cNvSpPr txBox="1"/>
          <p:nvPr/>
        </p:nvSpPr>
        <p:spPr>
          <a:xfrm>
            <a:off x="4646890" y="1985962"/>
            <a:ext cx="4124325" cy="4094059"/>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56514" lvl="0" indent="0" algn="l" rtl="0">
              <a:lnSpc>
                <a:spcPct val="100000"/>
              </a:lnSpc>
              <a:spcBef>
                <a:spcPts val="1075"/>
              </a:spcBef>
              <a:spcAft>
                <a:spcPts val="0"/>
              </a:spcAft>
              <a:buClr>
                <a:srgbClr val="000000"/>
              </a:buClr>
              <a:buSzPts val="15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Explain… what are you doing</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 What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technical decisions </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did you (or the background papers you reference)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make? How is the work like previous work, or different from previous work?</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40"/>
              </a:spcBef>
              <a:spcAft>
                <a:spcPts val="0"/>
              </a:spcAft>
              <a:buClr>
                <a:srgbClr val="000000"/>
              </a:buClr>
              <a:buSzPts val="1700"/>
              <a:buFont typeface="Arial"/>
              <a:buNone/>
            </a:pP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5080" lvl="0" indent="0" algn="l" rtl="0">
              <a:lnSpc>
                <a:spcPct val="100000"/>
              </a:lnSpc>
              <a:spcBef>
                <a:spcPts val="0"/>
              </a:spcBef>
              <a:spcAft>
                <a:spcPts val="0"/>
              </a:spcAft>
              <a:buClr>
                <a:srgbClr val="000000"/>
              </a:buClr>
              <a:buSzPts val="15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Justify… why are you doing this? What technical goals do you have? There are alternative technical approaches for every problem—why </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are you (or the background papers you reference) attacking the </a:t>
            </a: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problem in this particular way? What are the alternatives?</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366076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515;p59">
            <a:extLst>
              <a:ext uri="{FF2B5EF4-FFF2-40B4-BE49-F238E27FC236}">
                <a16:creationId xmlns:a16="http://schemas.microsoft.com/office/drawing/2014/main" id="{FB9B570C-3C73-39BA-674A-B23077B0F1BE}"/>
              </a:ext>
            </a:extLst>
          </p:cNvPr>
          <p:cNvSpPr txBox="1"/>
          <p:nvPr/>
        </p:nvSpPr>
        <p:spPr>
          <a:xfrm>
            <a:off x="164462" y="1733042"/>
            <a:ext cx="4221480" cy="2777042"/>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How ‘deep’ do I have to be about my 3 technical background papers? They have 100’s of their own references—must I know them all?</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516;p59">
            <a:extLst>
              <a:ext uri="{FF2B5EF4-FFF2-40B4-BE49-F238E27FC236}">
                <a16:creationId xmlns:a16="http://schemas.microsoft.com/office/drawing/2014/main" id="{6306D5F6-8500-1086-2CF0-07E598832752}"/>
              </a:ext>
            </a:extLst>
          </p:cNvPr>
          <p:cNvSpPr txBox="1"/>
          <p:nvPr/>
        </p:nvSpPr>
        <p:spPr>
          <a:xfrm>
            <a:off x="4653663" y="1809855"/>
            <a:ext cx="4200525" cy="2709065"/>
          </a:xfrm>
          <a:prstGeom prst="rect">
            <a:avLst/>
          </a:prstGeom>
          <a:noFill/>
          <a:ln>
            <a:noFill/>
          </a:ln>
        </p:spPr>
        <p:txBody>
          <a:bodyPr spcFirstLastPara="1" wrap="square" lIns="0" tIns="133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153035" lvl="0" indent="0" algn="just" rtl="0">
              <a:lnSpc>
                <a:spcPct val="100000"/>
              </a:lnSpc>
              <a:spcBef>
                <a:spcPts val="1080"/>
              </a:spcBef>
              <a:spcAft>
                <a:spcPts val="0"/>
              </a:spcAft>
              <a:buClr>
                <a:srgbClr val="000000"/>
              </a:buClr>
              <a:buSzPts val="1400"/>
              <a:buFont typeface="Arial"/>
              <a:buNone/>
            </a:pPr>
            <a:r>
              <a:rPr lang="en-US" sz="1800" b="0" i="0" u="none" strike="noStrike" cap="none" dirty="0">
                <a:solidFill>
                  <a:srgbClr val="5D5D5D"/>
                </a:solidFill>
                <a:latin typeface="Arial" panose="020B0604020202020204" pitchFamily="34" charset="0"/>
                <a:ea typeface="Arial"/>
                <a:cs typeface="Arial" panose="020B0604020202020204" pitchFamily="34" charset="0"/>
                <a:sym typeface="Arial"/>
              </a:rPr>
              <a:t>We expect you to understand the content of the 3 </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papers themselves thoroughly, and to have enough undergraduate knowledge in that topic to allow that understanding.</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0" marR="0" lvl="0" indent="0" algn="l" rtl="0">
              <a:lnSpc>
                <a:spcPct val="100000"/>
              </a:lnSpc>
              <a:spcBef>
                <a:spcPts val="35"/>
              </a:spcBef>
              <a:spcAft>
                <a:spcPts val="0"/>
              </a:spcAft>
              <a:buClr>
                <a:srgbClr val="000000"/>
              </a:buClr>
              <a:buSzPts val="1700"/>
              <a:buFont typeface="Arial"/>
              <a:buNone/>
            </a:pPr>
            <a:endParaRPr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71755" lvl="0" indent="0" algn="l" rtl="0">
              <a:lnSpc>
                <a:spcPct val="100000"/>
              </a:lnSpc>
              <a:spcBef>
                <a:spcPts val="5"/>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You are </a:t>
            </a:r>
            <a:r>
              <a:rPr lang="en-US" sz="1800" b="0" i="0" u="sng" strike="noStrike" cap="none">
                <a:solidFill>
                  <a:srgbClr val="5D5D5D"/>
                </a:solidFill>
                <a:latin typeface="Arial" panose="020B0604020202020204" pitchFamily="34" charset="0"/>
                <a:ea typeface="Arial"/>
                <a:cs typeface="Arial" panose="020B0604020202020204" pitchFamily="34" charset="0"/>
                <a:sym typeface="Arial"/>
              </a:rPr>
              <a:t>not</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 expected to know details of the papers cited in your 3 papers.</a:t>
            </a:r>
            <a:endParaRPr sz="1800" b="0" i="0" u="none" strike="noStrike" cap="none" dirty="0">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2396257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523;p60">
            <a:extLst>
              <a:ext uri="{FF2B5EF4-FFF2-40B4-BE49-F238E27FC236}">
                <a16:creationId xmlns:a16="http://schemas.microsoft.com/office/drawing/2014/main" id="{60F56CE8-B4AD-6E46-B00B-4E3F2E1D771C}"/>
              </a:ext>
            </a:extLst>
          </p:cNvPr>
          <p:cNvSpPr txBox="1"/>
          <p:nvPr/>
        </p:nvSpPr>
        <p:spPr>
          <a:xfrm>
            <a:off x="238968" y="1699175"/>
            <a:ext cx="3795395" cy="2402840"/>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What questions beyond the specific topics of the 3 tech background papers, and my own talk, might be asked in a qual?</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524;p60">
            <a:extLst>
              <a:ext uri="{FF2B5EF4-FFF2-40B4-BE49-F238E27FC236}">
                <a16:creationId xmlns:a16="http://schemas.microsoft.com/office/drawing/2014/main" id="{7FFAD812-2AE4-362B-A56C-6027A77CF732}"/>
              </a:ext>
            </a:extLst>
          </p:cNvPr>
          <p:cNvSpPr txBox="1"/>
          <p:nvPr/>
        </p:nvSpPr>
        <p:spPr>
          <a:xfrm>
            <a:off x="4633342" y="1674020"/>
            <a:ext cx="4201160" cy="4268723"/>
          </a:xfrm>
          <a:prstGeom prst="rect">
            <a:avLst/>
          </a:prstGeom>
          <a:noFill/>
          <a:ln>
            <a:noFill/>
          </a:ln>
        </p:spPr>
        <p:txBody>
          <a:bodyPr spcFirstLastPara="1" wrap="square" lIns="0" tIns="1149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187960" lvl="0" indent="0" algn="l" rtl="0">
              <a:lnSpc>
                <a:spcPct val="95882"/>
              </a:lnSpc>
              <a:spcBef>
                <a:spcPts val="1085"/>
              </a:spcBef>
              <a:spcAft>
                <a:spcPts val="0"/>
              </a:spcAft>
              <a:buClr>
                <a:srgbClr val="000000"/>
              </a:buClr>
              <a:buSzPts val="17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Questions from basic undergrad material directly relevant to your area.</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635" algn="l" rtl="0">
              <a:lnSpc>
                <a:spcPct val="95882"/>
              </a:lnSpc>
              <a:spcBef>
                <a:spcPts val="2005"/>
              </a:spcBef>
              <a:spcAft>
                <a:spcPts val="0"/>
              </a:spcAft>
              <a:buClr>
                <a:srgbClr val="000000"/>
              </a:buClr>
              <a:buSzPts val="17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Example: If you refer to “harmonics” and are generally considered to be in the Signal processing area, it is OK for faculty to ask about Fourier Transforms, even if you don’t use them.</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133985" lvl="0" indent="-635" algn="l" rtl="0">
              <a:lnSpc>
                <a:spcPct val="95882"/>
              </a:lnSpc>
              <a:spcBef>
                <a:spcPts val="2000"/>
              </a:spcBef>
              <a:spcAft>
                <a:spcPts val="0"/>
              </a:spcAft>
              <a:buClr>
                <a:srgbClr val="000000"/>
              </a:buClr>
              <a:buSzPts val="17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Example: If you refer to “harmonics” and are generally considered to be in the Signal processing area, it is not OK for faculty to ask you to compute the current through an inductor.</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3723882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3" name="Google Shape;531;p61">
            <a:extLst>
              <a:ext uri="{FF2B5EF4-FFF2-40B4-BE49-F238E27FC236}">
                <a16:creationId xmlns:a16="http://schemas.microsoft.com/office/drawing/2014/main" id="{2FF59DF1-4A5B-A4DF-8260-21A80470B158}"/>
              </a:ext>
            </a:extLst>
          </p:cNvPr>
          <p:cNvSpPr txBox="1"/>
          <p:nvPr/>
        </p:nvSpPr>
        <p:spPr>
          <a:xfrm>
            <a:off x="286382" y="1685630"/>
            <a:ext cx="3795395" cy="3023235"/>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0" lvl="0" indent="0" algn="l" rtl="0">
              <a:lnSpc>
                <a:spcPct val="100000"/>
              </a:lnSpc>
              <a:spcBef>
                <a:spcPts val="1045"/>
              </a:spcBef>
              <a:spcAft>
                <a:spcPts val="0"/>
              </a:spcAft>
              <a:buClr>
                <a:srgbClr val="000000"/>
              </a:buClr>
              <a:buSzPts val="2400"/>
              <a:buFont typeface="Arial"/>
              <a:buNone/>
            </a:pPr>
            <a:r>
              <a:rPr lang="en-US" sz="2400" b="0" i="0" u="sng" strike="noStrike" cap="none">
                <a:solidFill>
                  <a:srgbClr val="5D5D5D"/>
                </a:solidFill>
                <a:latin typeface="Arial" panose="020B0604020202020204" pitchFamily="34" charset="0"/>
                <a:ea typeface="Arial"/>
                <a:cs typeface="Arial" panose="020B0604020202020204" pitchFamily="34" charset="0"/>
                <a:sym typeface="Arial"/>
              </a:rPr>
              <a:t>Cont’d from previous slide</a:t>
            </a:r>
            <a:endParaRPr sz="24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2000"/>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What questions beyond the specific topics of the 3 tech background papers, and my own talk, might be asked in a qual?</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4" name="Google Shape;532;p61">
            <a:extLst>
              <a:ext uri="{FF2B5EF4-FFF2-40B4-BE49-F238E27FC236}">
                <a16:creationId xmlns:a16="http://schemas.microsoft.com/office/drawing/2014/main" id="{97301BD8-9A3D-D1DD-CF82-87CFA3D971B7}"/>
              </a:ext>
            </a:extLst>
          </p:cNvPr>
          <p:cNvSpPr txBox="1"/>
          <p:nvPr/>
        </p:nvSpPr>
        <p:spPr>
          <a:xfrm>
            <a:off x="4802676" y="1667115"/>
            <a:ext cx="4131945" cy="3596754"/>
          </a:xfrm>
          <a:prstGeom prst="rect">
            <a:avLst/>
          </a:prstGeom>
          <a:noFill/>
          <a:ln>
            <a:noFill/>
          </a:ln>
        </p:spPr>
        <p:txBody>
          <a:bodyPr spcFirstLastPara="1" wrap="square" lIns="0" tIns="10160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384810" lvl="0" indent="0" algn="l" rtl="0">
              <a:lnSpc>
                <a:spcPct val="80000"/>
              </a:lnSpc>
              <a:spcBef>
                <a:spcPts val="1110"/>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Questions about assumptions and conventions common to your area</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94"/>
              </a:lnSpc>
              <a:spcBef>
                <a:spcPts val="1550"/>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Example: If you are working on low-</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96052"/>
              </a:lnSpc>
              <a:spcBef>
                <a:spcPts val="0"/>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power digital design, it is OK to ask</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5080" lvl="0" indent="0" algn="l" rtl="0">
              <a:lnSpc>
                <a:spcPct val="80000"/>
              </a:lnSpc>
              <a:spcBef>
                <a:spcPts val="229"/>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what “power” is, how it gets computed for basic circuits, etc.</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107894"/>
              </a:lnSpc>
              <a:spcBef>
                <a:spcPts val="153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Example: If you are working on</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0" lvl="0" indent="0" algn="l" rtl="0">
              <a:lnSpc>
                <a:spcPct val="96052"/>
              </a:lnSpc>
              <a:spcBef>
                <a:spcPts val="0"/>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operating system resource</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5240" marR="16510" lvl="0" indent="0" algn="l" rtl="0">
              <a:lnSpc>
                <a:spcPct val="80000"/>
              </a:lnSpc>
              <a:spcBef>
                <a:spcPts val="225"/>
              </a:spcBef>
              <a:spcAft>
                <a:spcPts val="0"/>
              </a:spcAft>
              <a:buClr>
                <a:srgbClr val="000000"/>
              </a:buClr>
              <a:buSzPts val="19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management, it is OK to ask what "response time" is, how to compute it.</a:t>
            </a:r>
            <a:endParaRPr sz="1800" b="0" i="0" u="none" strike="noStrike" cap="none">
              <a:solidFill>
                <a:srgbClr val="000000"/>
              </a:solidFill>
              <a:latin typeface="Arial" panose="020B0604020202020204" pitchFamily="34" charset="0"/>
              <a:ea typeface="Arial"/>
              <a:cs typeface="Arial" panose="020B0604020202020204" pitchFamily="34" charset="0"/>
              <a:sym typeface="Arial"/>
            </a:endParaRPr>
          </a:p>
        </p:txBody>
      </p:sp>
    </p:spTree>
    <p:extLst>
      <p:ext uri="{BB962C8B-B14F-4D97-AF65-F5344CB8AC3E}">
        <p14:creationId xmlns:p14="http://schemas.microsoft.com/office/powerpoint/2010/main" val="1507490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8BD3-9774-A2B8-D9F7-5882397C07C7}"/>
              </a:ext>
            </a:extLst>
          </p:cNvPr>
          <p:cNvSpPr>
            <a:spLocks noGrp="1"/>
          </p:cNvSpPr>
          <p:nvPr>
            <p:ph type="title"/>
          </p:nvPr>
        </p:nvSpPr>
        <p:spPr/>
        <p:txBody>
          <a:bodyPr/>
          <a:lstStyle/>
          <a:p>
            <a:r>
              <a:rPr lang="en-US"/>
              <a:t>FAQs</a:t>
            </a:r>
          </a:p>
        </p:txBody>
      </p:sp>
      <p:sp>
        <p:nvSpPr>
          <p:cNvPr id="5" name="Google Shape;539;p62">
            <a:extLst>
              <a:ext uri="{FF2B5EF4-FFF2-40B4-BE49-F238E27FC236}">
                <a16:creationId xmlns:a16="http://schemas.microsoft.com/office/drawing/2014/main" id="{359E76C5-042C-EEDF-4201-E0266A4071BE}"/>
              </a:ext>
            </a:extLst>
          </p:cNvPr>
          <p:cNvSpPr txBox="1"/>
          <p:nvPr/>
        </p:nvSpPr>
        <p:spPr>
          <a:xfrm>
            <a:off x="197378" y="923654"/>
            <a:ext cx="4135120" cy="3146374"/>
          </a:xfrm>
          <a:prstGeom prst="rect">
            <a:avLst/>
          </a:prstGeom>
          <a:noFill/>
          <a:ln>
            <a:noFill/>
          </a:ln>
        </p:spPr>
        <p:txBody>
          <a:bodyPr spcFirstLastPara="1" wrap="square" lIns="0" tIns="123825"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8B0000"/>
                </a:solidFill>
                <a:latin typeface="Arial" panose="020B0604020202020204" pitchFamily="34" charset="0"/>
                <a:ea typeface="Arial"/>
                <a:cs typeface="Arial" panose="020B0604020202020204" pitchFamily="34" charset="0"/>
                <a:sym typeface="Arial"/>
              </a:rPr>
              <a:t>Question</a:t>
            </a:r>
            <a:endParaRPr sz="2000" b="0" i="0" u="none" strike="noStrike" cap="none">
              <a:solidFill>
                <a:srgbClr val="000000"/>
              </a:solidFill>
              <a:latin typeface="Arial" panose="020B0604020202020204" pitchFamily="34" charset="0"/>
              <a:ea typeface="Arial"/>
              <a:cs typeface="Arial" panose="020B0604020202020204" pitchFamily="34" charset="0"/>
              <a:sym typeface="Arial"/>
            </a:endParaRPr>
          </a:p>
          <a:p>
            <a:pPr marL="12700" marR="5080" lvl="0" indent="0" algn="l" rtl="0">
              <a:lnSpc>
                <a:spcPct val="100000"/>
              </a:lnSpc>
              <a:spcBef>
                <a:spcPts val="1045"/>
              </a:spcBef>
              <a:spcAft>
                <a:spcPts val="0"/>
              </a:spcAft>
              <a:buClr>
                <a:srgbClr val="000000"/>
              </a:buClr>
              <a:buSzPts val="2400"/>
              <a:buFont typeface="Arial"/>
              <a:buNone/>
            </a:pPr>
            <a:r>
              <a:rPr lang="en-US" sz="2400" b="0" i="1" u="none" strike="noStrike" cap="none">
                <a:solidFill>
                  <a:srgbClr val="5D5D5D"/>
                </a:solidFill>
                <a:latin typeface="Arial" panose="020B0604020202020204" pitchFamily="34" charset="0"/>
                <a:ea typeface="Calibri"/>
                <a:cs typeface="Arial" panose="020B0604020202020204" pitchFamily="34" charset="0"/>
                <a:sym typeface="Calibri"/>
              </a:rPr>
              <a:t>I recently submitted/published a paper with my advisor that contains the material I wanted to write about for my qual paper. Can I use this Recent Paper (RP) as my qual paper?</a:t>
            </a:r>
            <a:endParaRPr sz="2400" b="0" i="0" u="none" strike="noStrike" cap="none">
              <a:solidFill>
                <a:srgbClr val="000000"/>
              </a:solidFill>
              <a:latin typeface="Arial" panose="020B0604020202020204" pitchFamily="34" charset="0"/>
              <a:ea typeface="Calibri"/>
              <a:cs typeface="Arial" panose="020B0604020202020204" pitchFamily="34" charset="0"/>
              <a:sym typeface="Calibri"/>
            </a:endParaRPr>
          </a:p>
        </p:txBody>
      </p:sp>
      <p:sp>
        <p:nvSpPr>
          <p:cNvPr id="6" name="Google Shape;540;p62">
            <a:extLst>
              <a:ext uri="{FF2B5EF4-FFF2-40B4-BE49-F238E27FC236}">
                <a16:creationId xmlns:a16="http://schemas.microsoft.com/office/drawing/2014/main" id="{883565B5-A861-C85E-B68D-42A5F5168387}"/>
              </a:ext>
            </a:extLst>
          </p:cNvPr>
          <p:cNvSpPr txBox="1"/>
          <p:nvPr/>
        </p:nvSpPr>
        <p:spPr>
          <a:xfrm>
            <a:off x="4690411" y="947980"/>
            <a:ext cx="4243079" cy="5138699"/>
          </a:xfrm>
          <a:prstGeom prst="rect">
            <a:avLst/>
          </a:prstGeom>
          <a:noFill/>
          <a:ln>
            <a:noFill/>
          </a:ln>
        </p:spPr>
        <p:txBody>
          <a:bodyPr spcFirstLastPara="1" wrap="square" lIns="0" tIns="151750" rIns="0" bIns="0" anchor="t" anchorCtr="0">
            <a:spAutoFit/>
          </a:bodyPr>
          <a:lstStyle/>
          <a:p>
            <a:pPr marL="12700" marR="0" lvl="0" indent="0" algn="l" rtl="0">
              <a:lnSpc>
                <a:spcPct val="100000"/>
              </a:lnSpc>
              <a:spcBef>
                <a:spcPts val="0"/>
              </a:spcBef>
              <a:spcAft>
                <a:spcPts val="0"/>
              </a:spcAft>
              <a:buClr>
                <a:srgbClr val="000000"/>
              </a:buClr>
              <a:buSzPts val="2000"/>
              <a:buFont typeface="Arial"/>
              <a:buNone/>
            </a:pPr>
            <a:r>
              <a:rPr lang="en-US" sz="2000" b="1" i="0" u="none" strike="noStrike" cap="none" dirty="0">
                <a:solidFill>
                  <a:srgbClr val="8B0000"/>
                </a:solidFill>
                <a:latin typeface="Arial" panose="020B0604020202020204" pitchFamily="34" charset="0"/>
                <a:ea typeface="Arial"/>
                <a:cs typeface="Arial" panose="020B0604020202020204" pitchFamily="34" charset="0"/>
                <a:sym typeface="Arial"/>
              </a:rPr>
              <a:t>Answer</a:t>
            </a:r>
            <a:endParaRPr sz="2000" b="0" i="0" u="none" strike="noStrike" cap="none" dirty="0">
              <a:solidFill>
                <a:srgbClr val="000000"/>
              </a:solidFill>
              <a:latin typeface="Arial" panose="020B0604020202020204" pitchFamily="34" charset="0"/>
              <a:ea typeface="Arial"/>
              <a:cs typeface="Arial" panose="020B0604020202020204" pitchFamily="34" charset="0"/>
              <a:sym typeface="Arial"/>
            </a:endParaRPr>
          </a:p>
          <a:p>
            <a:pPr marL="15240" marR="356235" lvl="0" indent="0" algn="l" rtl="0">
              <a:lnSpc>
                <a:spcPct val="95714"/>
              </a:lnSpc>
              <a:spcBef>
                <a:spcPts val="1100"/>
              </a:spcBef>
              <a:spcAft>
                <a:spcPts val="0"/>
              </a:spcAft>
              <a:buClr>
                <a:srgbClr val="000000"/>
              </a:buClr>
              <a:buSzPts val="1400"/>
              <a:buFont typeface="Arial"/>
              <a:buNone/>
            </a:pP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The Qual review paper MUST be </a:t>
            </a:r>
            <a:r>
              <a:rPr lang="en-US" sz="1800" b="0" i="0" u="sng" strike="noStrike" cap="none">
                <a:solidFill>
                  <a:srgbClr val="5D5D5D"/>
                </a:solidFill>
                <a:latin typeface="Arial" panose="020B0604020202020204" pitchFamily="34" charset="0"/>
                <a:ea typeface="Arial"/>
                <a:cs typeface="Arial" panose="020B0604020202020204" pitchFamily="34" charset="0"/>
                <a:sym typeface="Arial"/>
              </a:rPr>
              <a:t>substantially</a:t>
            </a:r>
            <a:r>
              <a:rPr lang="en-US" sz="1800" b="0" i="0" u="none" strike="noStrike" cap="none">
                <a:solidFill>
                  <a:srgbClr val="5D5D5D"/>
                </a:solidFill>
                <a:latin typeface="Arial" panose="020B0604020202020204" pitchFamily="34" charset="0"/>
                <a:ea typeface="Arial"/>
                <a:cs typeface="Arial" panose="020B0604020202020204" pitchFamily="34" charset="0"/>
                <a:sym typeface="Arial"/>
              </a:rPr>
              <a:t> your own work. The advisor can only offer broad suggestions, not edit that paper. </a:t>
            </a:r>
            <a:r>
              <a:rPr lang="en-US" sz="1800">
                <a:solidFill>
                  <a:srgbClr val="5D5D5D"/>
                </a:solidFill>
                <a:latin typeface="Arial" panose="020B0604020202020204" pitchFamily="34" charset="0"/>
                <a:ea typeface="Arial"/>
                <a:cs typeface="Arial" panose="020B0604020202020204" pitchFamily="34" charset="0"/>
                <a:sym typeface="Arial"/>
              </a:rPr>
              <a:t>Given that the RP has your advisor listed, showing substantial effort on the Advisor’s part, it is NOT suitable as Qual paper.</a:t>
            </a:r>
          </a:p>
          <a:p>
            <a:pPr marL="15240" marR="356235" lvl="0" indent="0" algn="l" rtl="0">
              <a:lnSpc>
                <a:spcPct val="95714"/>
              </a:lnSpc>
              <a:spcBef>
                <a:spcPts val="1100"/>
              </a:spcBef>
              <a:spcAft>
                <a:spcPts val="0"/>
              </a:spcAft>
              <a:buClr>
                <a:srgbClr val="000000"/>
              </a:buClr>
              <a:buSzPts val="1400"/>
              <a:buFont typeface="Arial"/>
              <a:buNone/>
            </a:pPr>
            <a:endParaRPr lang="en-US" sz="1800">
              <a:solidFill>
                <a:srgbClr val="5D5D5D"/>
              </a:solidFill>
              <a:latin typeface="Arial" panose="020B0604020202020204" pitchFamily="34" charset="0"/>
              <a:ea typeface="Arial"/>
              <a:cs typeface="Arial" panose="020B0604020202020204" pitchFamily="34" charset="0"/>
              <a:sym typeface="Arial"/>
            </a:endParaRPr>
          </a:p>
          <a:p>
            <a:pPr marL="15240" marR="356235" lvl="0" indent="0" algn="l" rtl="0">
              <a:lnSpc>
                <a:spcPct val="95714"/>
              </a:lnSpc>
              <a:spcBef>
                <a:spcPts val="1100"/>
              </a:spcBef>
              <a:spcAft>
                <a:spcPts val="0"/>
              </a:spcAft>
              <a:buClr>
                <a:srgbClr val="000000"/>
              </a:buClr>
              <a:buSzPts val="1400"/>
              <a:buFont typeface="Arial"/>
              <a:buNone/>
            </a:pPr>
            <a:r>
              <a:rPr lang="en-US" sz="1800">
                <a:solidFill>
                  <a:srgbClr val="5D5D5D"/>
                </a:solidFill>
                <a:latin typeface="Arial" panose="020B0604020202020204" pitchFamily="34" charset="0"/>
                <a:ea typeface="Arial"/>
                <a:cs typeface="Arial" panose="020B0604020202020204" pitchFamily="34" charset="0"/>
                <a:sym typeface="Arial"/>
              </a:rPr>
              <a:t>You could, of course, write a Qual paper afresh that uses similar ideas as the RP, but you cannot copy language directly from the RP, as this would obviously be considered plagiarism (for example, if the RP was written by someone else)</a:t>
            </a:r>
          </a:p>
        </p:txBody>
      </p:sp>
    </p:spTree>
    <p:extLst>
      <p:ext uri="{BB962C8B-B14F-4D97-AF65-F5344CB8AC3E}">
        <p14:creationId xmlns:p14="http://schemas.microsoft.com/office/powerpoint/2010/main" val="3449010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613B-C5B2-77F9-2924-71E0ECBA8143}"/>
              </a:ext>
            </a:extLst>
          </p:cNvPr>
          <p:cNvSpPr>
            <a:spLocks noGrp="1"/>
          </p:cNvSpPr>
          <p:nvPr>
            <p:ph type="title"/>
          </p:nvPr>
        </p:nvSpPr>
        <p:spPr/>
        <p:txBody>
          <a:bodyPr/>
          <a:lstStyle/>
          <a:p>
            <a:r>
              <a:rPr lang="en-US"/>
              <a:t>Addendum</a:t>
            </a:r>
          </a:p>
        </p:txBody>
      </p:sp>
    </p:spTree>
    <p:extLst>
      <p:ext uri="{BB962C8B-B14F-4D97-AF65-F5344CB8AC3E}">
        <p14:creationId xmlns:p14="http://schemas.microsoft.com/office/powerpoint/2010/main" val="2339005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363B-4D91-62FB-C2AB-AAFC2E34CEF8}"/>
              </a:ext>
            </a:extLst>
          </p:cNvPr>
          <p:cNvSpPr>
            <a:spLocks noGrp="1"/>
          </p:cNvSpPr>
          <p:nvPr>
            <p:ph type="title"/>
          </p:nvPr>
        </p:nvSpPr>
        <p:spPr/>
        <p:txBody>
          <a:bodyPr/>
          <a:lstStyle/>
          <a:p>
            <a:r>
              <a:rPr lang="en-US"/>
              <a:t>Qual resources:   Web-links</a:t>
            </a:r>
          </a:p>
        </p:txBody>
      </p:sp>
      <p:sp>
        <p:nvSpPr>
          <p:cNvPr id="3" name="Content Placeholder 2">
            <a:extLst>
              <a:ext uri="{FF2B5EF4-FFF2-40B4-BE49-F238E27FC236}">
                <a16:creationId xmlns:a16="http://schemas.microsoft.com/office/drawing/2014/main" id="{CA4B97AC-A701-D675-7479-36E159AC7F5E}"/>
              </a:ext>
            </a:extLst>
          </p:cNvPr>
          <p:cNvSpPr>
            <a:spLocks noGrp="1"/>
          </p:cNvSpPr>
          <p:nvPr>
            <p:ph idx="1"/>
          </p:nvPr>
        </p:nvSpPr>
        <p:spPr/>
        <p:txBody>
          <a:bodyPr/>
          <a:lstStyle/>
          <a:p>
            <a:pPr marL="360045" marR="0" lvl="0" indent="-347980" algn="l" rtl="0">
              <a:lnSpc>
                <a:spcPct val="100000"/>
              </a:lnSpc>
              <a:spcBef>
                <a:spcPts val="0"/>
              </a:spcBef>
              <a:spcAft>
                <a:spcPts val="0"/>
              </a:spcAft>
              <a:buClr>
                <a:srgbClr val="5D5D5D"/>
              </a:buClr>
              <a:buSzPts val="2000"/>
              <a:buFont typeface="Arial"/>
              <a:buChar char="•"/>
            </a:pPr>
            <a:r>
              <a:rPr lang="en-US" sz="1800" b="0" i="0" u="sng" strike="noStrike" cap="none">
                <a:latin typeface="+mj-lt"/>
                <a:ea typeface="Arial"/>
                <a:cs typeface="Arial"/>
                <a:sym typeface="Arial"/>
                <a:hlinkClick r:id="rId2">
                  <a:extLst>
                    <a:ext uri="{A12FA001-AC4F-418D-AE19-62706E023703}">
                      <ahyp:hlinkClr xmlns:ahyp="http://schemas.microsoft.com/office/drawing/2018/hyperlinkcolor" val="tx"/>
                    </a:ext>
                  </a:extLst>
                </a:hlinkClick>
              </a:rPr>
              <a:t>Qual declaration application portal</a:t>
            </a:r>
            <a:endParaRPr lang="en-US" sz="1800" b="0" i="0" u="sng" strike="noStrike" cap="none">
              <a:latin typeface="+mj-lt"/>
              <a:ea typeface="Arial"/>
              <a:cs typeface="Arial"/>
              <a:sym typeface="Arial"/>
            </a:endParaRPr>
          </a:p>
          <a:p>
            <a:pPr marL="360045" marR="0" lvl="0" indent="-347980" algn="l" rtl="0">
              <a:lnSpc>
                <a:spcPct val="100000"/>
              </a:lnSpc>
              <a:spcBef>
                <a:spcPts val="0"/>
              </a:spcBef>
              <a:spcAft>
                <a:spcPts val="0"/>
              </a:spcAft>
              <a:buClr>
                <a:srgbClr val="5D5D5D"/>
              </a:buClr>
              <a:buSzPts val="2000"/>
              <a:buFont typeface="Arial"/>
              <a:buChar char="•"/>
            </a:pPr>
            <a:endParaRPr lang="en-US" sz="1800" b="0" i="0" u="none" strike="noStrike" cap="none">
              <a:latin typeface="+mj-lt"/>
              <a:ea typeface="Arial"/>
              <a:cs typeface="Arial"/>
              <a:sym typeface="Arial"/>
            </a:endParaRPr>
          </a:p>
          <a:p>
            <a:pPr marL="360045" marR="0" lvl="0" indent="-347980" algn="l" rtl="0">
              <a:lnSpc>
                <a:spcPct val="100000"/>
              </a:lnSpc>
              <a:spcBef>
                <a:spcPts val="2000"/>
              </a:spcBef>
              <a:spcAft>
                <a:spcPts val="0"/>
              </a:spcAft>
              <a:buClr>
                <a:srgbClr val="5D5D5D"/>
              </a:buClr>
              <a:buSzPts val="2000"/>
              <a:buFont typeface="Arial"/>
              <a:buChar char="•"/>
            </a:pPr>
            <a:r>
              <a:rPr lang="en-US" sz="1800" b="0" i="0" u="sng" strike="noStrike" cap="none">
                <a:latin typeface="+mj-lt"/>
                <a:ea typeface="Arial"/>
                <a:cs typeface="Arial"/>
                <a:sym typeface="Arial"/>
                <a:hlinkClick r:id="rId3">
                  <a:extLst>
                    <a:ext uri="{A12FA001-AC4F-418D-AE19-62706E023703}">
                      <ahyp:hlinkClr xmlns:ahyp="http://schemas.microsoft.com/office/drawing/2018/hyperlinkcolor" val="tx"/>
                    </a:ext>
                  </a:extLst>
                </a:hlinkClick>
              </a:rPr>
              <a:t>ECE qual exam webpage</a:t>
            </a:r>
            <a:r>
              <a:rPr lang="en-US" sz="1800" b="0" i="0" u="none" strike="noStrike" cap="none">
                <a:latin typeface="+mj-lt"/>
                <a:ea typeface="Arial"/>
                <a:cs typeface="Arial"/>
                <a:sym typeface="Arial"/>
              </a:rPr>
              <a:t>, includes important dates/deadlines</a:t>
            </a:r>
          </a:p>
          <a:p>
            <a:pPr marL="360045" marR="0" lvl="0" indent="-347980" algn="l" rtl="0">
              <a:lnSpc>
                <a:spcPct val="100000"/>
              </a:lnSpc>
              <a:spcBef>
                <a:spcPts val="2000"/>
              </a:spcBef>
              <a:spcAft>
                <a:spcPts val="0"/>
              </a:spcAft>
              <a:buClr>
                <a:srgbClr val="5D5D5D"/>
              </a:buClr>
              <a:buSzPts val="2000"/>
              <a:buFont typeface="Arial"/>
              <a:buChar char="•"/>
            </a:pPr>
            <a:endParaRPr lang="en-US" sz="1800" b="0" i="0" u="none" strike="noStrike" cap="none">
              <a:latin typeface="+mj-lt"/>
              <a:ea typeface="Arial"/>
              <a:cs typeface="Arial"/>
              <a:sym typeface="Arial"/>
            </a:endParaRPr>
          </a:p>
          <a:p>
            <a:pPr marL="360045" marR="5080" lvl="0" indent="-347980" algn="l" rtl="0">
              <a:lnSpc>
                <a:spcPct val="100000"/>
              </a:lnSpc>
              <a:spcBef>
                <a:spcPts val="1995"/>
              </a:spcBef>
              <a:spcAft>
                <a:spcPts val="0"/>
              </a:spcAft>
              <a:buClr>
                <a:srgbClr val="5D5D5D"/>
              </a:buClr>
              <a:buSzPts val="2000"/>
              <a:buFont typeface="Arial"/>
              <a:buChar char="•"/>
            </a:pPr>
            <a:r>
              <a:rPr lang="en-US" sz="1800" b="0" i="0" u="sng" strike="noStrike" cap="none">
                <a:latin typeface="+mj-lt"/>
                <a:ea typeface="Arial"/>
                <a:cs typeface="Arial"/>
                <a:sym typeface="Arial"/>
                <a:hlinkClick r:id="rId4">
                  <a:extLst>
                    <a:ext uri="{A12FA001-AC4F-418D-AE19-62706E023703}">
                      <ahyp:hlinkClr xmlns:ahyp="http://schemas.microsoft.com/office/drawing/2018/hyperlinkcolor" val="tx"/>
                    </a:ext>
                  </a:extLst>
                </a:hlinkClick>
              </a:rPr>
              <a:t>EGO qual webpage</a:t>
            </a:r>
            <a:r>
              <a:rPr lang="en-US" sz="1800" b="0" i="0" u="none" strike="noStrike" cap="none">
                <a:latin typeface="+mj-lt"/>
                <a:ea typeface="Arial"/>
                <a:cs typeface="Arial"/>
                <a:sym typeface="Arial"/>
              </a:rPr>
              <a:t>, includes mentoring sessions, practice talk signup, templates, etc.</a:t>
            </a:r>
          </a:p>
          <a:p>
            <a:endParaRPr lang="en-US"/>
          </a:p>
        </p:txBody>
      </p:sp>
    </p:spTree>
    <p:extLst>
      <p:ext uri="{BB962C8B-B14F-4D97-AF65-F5344CB8AC3E}">
        <p14:creationId xmlns:p14="http://schemas.microsoft.com/office/powerpoint/2010/main" val="273614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97C4-D186-37DA-2212-1F0EFB859399}"/>
              </a:ext>
            </a:extLst>
          </p:cNvPr>
          <p:cNvSpPr>
            <a:spLocks noGrp="1"/>
          </p:cNvSpPr>
          <p:nvPr>
            <p:ph type="title"/>
          </p:nvPr>
        </p:nvSpPr>
        <p:spPr/>
        <p:txBody>
          <a:bodyPr/>
          <a:lstStyle/>
          <a:p>
            <a:r>
              <a:rPr lang="en-US"/>
              <a:t>The Ph.D.</a:t>
            </a:r>
          </a:p>
        </p:txBody>
      </p:sp>
      <p:sp>
        <p:nvSpPr>
          <p:cNvPr id="3" name="Content Placeholder 2">
            <a:extLst>
              <a:ext uri="{FF2B5EF4-FFF2-40B4-BE49-F238E27FC236}">
                <a16:creationId xmlns:a16="http://schemas.microsoft.com/office/drawing/2014/main" id="{687C6729-D0F3-B516-23B7-42545561598E}"/>
              </a:ext>
            </a:extLst>
          </p:cNvPr>
          <p:cNvSpPr>
            <a:spLocks noGrp="1"/>
          </p:cNvSpPr>
          <p:nvPr>
            <p:ph idx="1"/>
          </p:nvPr>
        </p:nvSpPr>
        <p:spPr/>
        <p:txBody>
          <a:bodyPr/>
          <a:lstStyle/>
          <a:p>
            <a:r>
              <a:rPr lang="en-US"/>
              <a:t>Ph.D. students work </a:t>
            </a:r>
            <a:r>
              <a:rPr lang="en-US" u="sng"/>
              <a:t>very closely</a:t>
            </a:r>
            <a:r>
              <a:rPr lang="en-US"/>
              <a:t> with advisor(s) and complete</a:t>
            </a:r>
          </a:p>
          <a:p>
            <a:pPr lvl="1"/>
            <a:r>
              <a:rPr lang="en-US"/>
              <a:t>A proposal, and then</a:t>
            </a:r>
          </a:p>
          <a:p>
            <a:pPr lvl="1"/>
            <a:r>
              <a:rPr lang="en-US"/>
              <a:t>A thesis showing novel research</a:t>
            </a:r>
          </a:p>
          <a:p>
            <a:pPr lvl="1"/>
            <a:endParaRPr lang="en-US"/>
          </a:p>
          <a:p>
            <a:r>
              <a:rPr lang="en-US"/>
              <a:t>So, why is ECE department involved?</a:t>
            </a:r>
          </a:p>
          <a:p>
            <a:endParaRPr lang="en-US"/>
          </a:p>
          <a:p>
            <a:r>
              <a:rPr lang="en-US"/>
              <a:t>Because actual diploma mentions ECE, not your advisor</a:t>
            </a:r>
          </a:p>
          <a:p>
            <a:endParaRPr lang="en-US"/>
          </a:p>
          <a:p>
            <a:endParaRPr lang="en-US"/>
          </a:p>
        </p:txBody>
      </p:sp>
      <p:pic>
        <p:nvPicPr>
          <p:cNvPr id="5" name="Picture 4">
            <a:extLst>
              <a:ext uri="{FF2B5EF4-FFF2-40B4-BE49-F238E27FC236}">
                <a16:creationId xmlns:a16="http://schemas.microsoft.com/office/drawing/2014/main" id="{1419FBBD-42DB-8380-89EA-E0850E4C78D7}"/>
              </a:ext>
            </a:extLst>
          </p:cNvPr>
          <p:cNvPicPr>
            <a:picLocks noChangeAspect="1"/>
          </p:cNvPicPr>
          <p:nvPr/>
        </p:nvPicPr>
        <p:blipFill>
          <a:blip r:embed="rId2"/>
          <a:stretch>
            <a:fillRect/>
          </a:stretch>
        </p:blipFill>
        <p:spPr>
          <a:xfrm>
            <a:off x="6002806" y="2246529"/>
            <a:ext cx="3027742" cy="4096945"/>
          </a:xfrm>
          <a:prstGeom prst="rect">
            <a:avLst/>
          </a:prstGeom>
          <a:ln>
            <a:solidFill>
              <a:schemeClr val="tx1"/>
            </a:solidFill>
          </a:ln>
        </p:spPr>
      </p:pic>
      <p:pic>
        <p:nvPicPr>
          <p:cNvPr id="7" name="Picture 6">
            <a:extLst>
              <a:ext uri="{FF2B5EF4-FFF2-40B4-BE49-F238E27FC236}">
                <a16:creationId xmlns:a16="http://schemas.microsoft.com/office/drawing/2014/main" id="{40F53011-3FAF-0EF2-AC10-1B50BECBD0FD}"/>
              </a:ext>
            </a:extLst>
          </p:cNvPr>
          <p:cNvPicPr>
            <a:picLocks noChangeAspect="1"/>
          </p:cNvPicPr>
          <p:nvPr/>
        </p:nvPicPr>
        <p:blipFill>
          <a:blip r:embed="rId3"/>
          <a:stretch>
            <a:fillRect/>
          </a:stretch>
        </p:blipFill>
        <p:spPr>
          <a:xfrm>
            <a:off x="1371600" y="3962400"/>
            <a:ext cx="2895600" cy="2381154"/>
          </a:xfrm>
          <a:prstGeom prst="rect">
            <a:avLst/>
          </a:prstGeom>
        </p:spPr>
      </p:pic>
      <p:sp>
        <p:nvSpPr>
          <p:cNvPr id="8" name="Rectangle: Rounded Corners 7">
            <a:extLst>
              <a:ext uri="{FF2B5EF4-FFF2-40B4-BE49-F238E27FC236}">
                <a16:creationId xmlns:a16="http://schemas.microsoft.com/office/drawing/2014/main" id="{DDDD7532-A181-8B13-7660-138B562C4F8B}"/>
              </a:ext>
            </a:extLst>
          </p:cNvPr>
          <p:cNvSpPr/>
          <p:nvPr/>
        </p:nvSpPr>
        <p:spPr bwMode="auto">
          <a:xfrm>
            <a:off x="1093114" y="5353736"/>
            <a:ext cx="3429000" cy="228600"/>
          </a:xfrm>
          <a:prstGeom prst="roundRect">
            <a:avLst/>
          </a:prstGeom>
          <a:noFill/>
          <a:ln w="25400"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rgbClr val="CC0000"/>
              </a:solidFill>
              <a:effectLst/>
              <a:latin typeface="Arial" charset="0"/>
              <a:ea typeface="MS PGothic" pitchFamily="34" charset="-128"/>
            </a:endParaRPr>
          </a:p>
        </p:txBody>
      </p:sp>
    </p:spTree>
    <p:extLst>
      <p:ext uri="{BB962C8B-B14F-4D97-AF65-F5344CB8AC3E}">
        <p14:creationId xmlns:p14="http://schemas.microsoft.com/office/powerpoint/2010/main" val="1512864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2524F-CD86-9F8D-8548-F94C51CB07CA}"/>
              </a:ext>
            </a:extLst>
          </p:cNvPr>
          <p:cNvSpPr>
            <a:spLocks noGrp="1"/>
          </p:cNvSpPr>
          <p:nvPr>
            <p:ph type="title"/>
          </p:nvPr>
        </p:nvSpPr>
        <p:spPr/>
        <p:txBody>
          <a:bodyPr/>
          <a:lstStyle/>
          <a:p>
            <a:r>
              <a:rPr lang="en-US"/>
              <a:t>Ph.D. requirements in ECE</a:t>
            </a:r>
          </a:p>
        </p:txBody>
      </p:sp>
      <p:sp>
        <p:nvSpPr>
          <p:cNvPr id="3" name="Content Placeholder 2">
            <a:extLst>
              <a:ext uri="{FF2B5EF4-FFF2-40B4-BE49-F238E27FC236}">
                <a16:creationId xmlns:a16="http://schemas.microsoft.com/office/drawing/2014/main" id="{099E0F57-903D-4E7B-2308-7B94B365AC10}"/>
              </a:ext>
            </a:extLst>
          </p:cNvPr>
          <p:cNvSpPr>
            <a:spLocks noGrp="1"/>
          </p:cNvSpPr>
          <p:nvPr>
            <p:ph idx="1"/>
          </p:nvPr>
        </p:nvSpPr>
        <p:spPr>
          <a:xfrm>
            <a:off x="228599" y="609600"/>
            <a:ext cx="8744361" cy="5486400"/>
          </a:xfrm>
        </p:spPr>
        <p:txBody>
          <a:bodyPr/>
          <a:lstStyle/>
          <a:p>
            <a:r>
              <a:rPr lang="en-US"/>
              <a:t>So, ECE department wants to ensure all Ph.D.s satisfy </a:t>
            </a:r>
            <a:r>
              <a:rPr lang="en-US" u="sng"/>
              <a:t>minimum</a:t>
            </a:r>
            <a:r>
              <a:rPr lang="en-US"/>
              <a:t> requirements as below</a:t>
            </a:r>
          </a:p>
          <a:p>
            <a:r>
              <a:rPr lang="en-US"/>
              <a:t>So, how can ECE </a:t>
            </a:r>
            <a:r>
              <a:rPr lang="en-US" u="sng"/>
              <a:t>department</a:t>
            </a:r>
            <a:r>
              <a:rPr lang="en-US"/>
              <a:t> guarantee satisfaction of these minimum requirements?</a:t>
            </a:r>
          </a:p>
        </p:txBody>
      </p:sp>
      <p:sp>
        <p:nvSpPr>
          <p:cNvPr id="4" name="AutoShape 3">
            <a:extLst>
              <a:ext uri="{FF2B5EF4-FFF2-40B4-BE49-F238E27FC236}">
                <a16:creationId xmlns:a16="http://schemas.microsoft.com/office/drawing/2014/main" id="{A117A753-15EA-A5BC-ECFB-F76CCAAF1522}"/>
              </a:ext>
            </a:extLst>
          </p:cNvPr>
          <p:cNvSpPr>
            <a:spLocks noChangeArrowheads="1"/>
          </p:cNvSpPr>
          <p:nvPr/>
        </p:nvSpPr>
        <p:spPr bwMode="auto">
          <a:xfrm>
            <a:off x="3276600" y="2057400"/>
            <a:ext cx="1849437" cy="62388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2000">
                <a:latin typeface="+mj-lt"/>
              </a:rPr>
              <a:t>Breadth &amp; Depth</a:t>
            </a:r>
            <a:endParaRPr lang="en-US" altLang="en-US" sz="2000" dirty="0">
              <a:latin typeface="+mj-lt"/>
            </a:endParaRPr>
          </a:p>
        </p:txBody>
      </p:sp>
      <p:sp>
        <p:nvSpPr>
          <p:cNvPr id="5" name="AutoShape 4">
            <a:extLst>
              <a:ext uri="{FF2B5EF4-FFF2-40B4-BE49-F238E27FC236}">
                <a16:creationId xmlns:a16="http://schemas.microsoft.com/office/drawing/2014/main" id="{09F567E2-8453-E9B6-722A-2833332A525D}"/>
              </a:ext>
            </a:extLst>
          </p:cNvPr>
          <p:cNvSpPr>
            <a:spLocks noChangeArrowheads="1"/>
          </p:cNvSpPr>
          <p:nvPr/>
        </p:nvSpPr>
        <p:spPr bwMode="auto">
          <a:xfrm>
            <a:off x="3276600" y="2825750"/>
            <a:ext cx="1849437" cy="62388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2000">
                <a:latin typeface="+mj-lt"/>
              </a:rPr>
              <a:t>Ability to think</a:t>
            </a:r>
          </a:p>
        </p:txBody>
      </p:sp>
      <p:sp>
        <p:nvSpPr>
          <p:cNvPr id="6" name="AutoShape 5">
            <a:extLst>
              <a:ext uri="{FF2B5EF4-FFF2-40B4-BE49-F238E27FC236}">
                <a16:creationId xmlns:a16="http://schemas.microsoft.com/office/drawing/2014/main" id="{C090339F-8672-00C1-E161-36E8D1F9B068}"/>
              </a:ext>
            </a:extLst>
          </p:cNvPr>
          <p:cNvSpPr>
            <a:spLocks noChangeArrowheads="1"/>
          </p:cNvSpPr>
          <p:nvPr/>
        </p:nvSpPr>
        <p:spPr bwMode="auto">
          <a:xfrm>
            <a:off x="3276600" y="3584575"/>
            <a:ext cx="1849437" cy="62388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2000">
                <a:latin typeface="+mj-lt"/>
              </a:rPr>
              <a:t>Ability to speak</a:t>
            </a:r>
          </a:p>
        </p:txBody>
      </p:sp>
      <p:sp>
        <p:nvSpPr>
          <p:cNvPr id="7" name="AutoShape 6">
            <a:extLst>
              <a:ext uri="{FF2B5EF4-FFF2-40B4-BE49-F238E27FC236}">
                <a16:creationId xmlns:a16="http://schemas.microsoft.com/office/drawing/2014/main" id="{5F1435CB-7C25-286A-8265-8C42DC11FC3C}"/>
              </a:ext>
            </a:extLst>
          </p:cNvPr>
          <p:cNvSpPr>
            <a:spLocks noChangeArrowheads="1"/>
          </p:cNvSpPr>
          <p:nvPr/>
        </p:nvSpPr>
        <p:spPr bwMode="auto">
          <a:xfrm>
            <a:off x="3276600" y="4383086"/>
            <a:ext cx="1849437" cy="623888"/>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2000">
                <a:latin typeface="+mj-lt"/>
              </a:rPr>
              <a:t>Ability to write</a:t>
            </a:r>
          </a:p>
        </p:txBody>
      </p:sp>
      <p:sp>
        <p:nvSpPr>
          <p:cNvPr id="8" name="AutoShape 7">
            <a:extLst>
              <a:ext uri="{FF2B5EF4-FFF2-40B4-BE49-F238E27FC236}">
                <a16:creationId xmlns:a16="http://schemas.microsoft.com/office/drawing/2014/main" id="{B2844599-74E9-5F35-EEF6-07100B473389}"/>
              </a:ext>
            </a:extLst>
          </p:cNvPr>
          <p:cNvSpPr>
            <a:spLocks noChangeArrowheads="1"/>
          </p:cNvSpPr>
          <p:nvPr/>
        </p:nvSpPr>
        <p:spPr bwMode="auto">
          <a:xfrm>
            <a:off x="3276600" y="5121275"/>
            <a:ext cx="1849437" cy="62388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2000">
                <a:latin typeface="+mj-lt"/>
              </a:rPr>
              <a:t>Steady Progress</a:t>
            </a:r>
          </a:p>
        </p:txBody>
      </p:sp>
      <p:grpSp>
        <p:nvGrpSpPr>
          <p:cNvPr id="9" name="Group 8">
            <a:extLst>
              <a:ext uri="{FF2B5EF4-FFF2-40B4-BE49-F238E27FC236}">
                <a16:creationId xmlns:a16="http://schemas.microsoft.com/office/drawing/2014/main" id="{D6FB5AC9-D328-D3B4-A351-49A92485E8B4}"/>
              </a:ext>
            </a:extLst>
          </p:cNvPr>
          <p:cNvGrpSpPr>
            <a:grpSpLocks/>
          </p:cNvGrpSpPr>
          <p:nvPr/>
        </p:nvGrpSpPr>
        <p:grpSpPr bwMode="auto">
          <a:xfrm>
            <a:off x="1060451" y="1933576"/>
            <a:ext cx="2152651" cy="890588"/>
            <a:chOff x="469" y="1191"/>
            <a:chExt cx="1356" cy="561"/>
          </a:xfrm>
        </p:grpSpPr>
        <p:sp>
          <p:nvSpPr>
            <p:cNvPr id="22" name="AutoShape 8">
              <a:extLst>
                <a:ext uri="{FF2B5EF4-FFF2-40B4-BE49-F238E27FC236}">
                  <a16:creationId xmlns:a16="http://schemas.microsoft.com/office/drawing/2014/main" id="{FA806BD4-C16B-1E82-94B2-8240891B3860}"/>
                </a:ext>
              </a:extLst>
            </p:cNvPr>
            <p:cNvSpPr>
              <a:spLocks/>
            </p:cNvSpPr>
            <p:nvPr/>
          </p:nvSpPr>
          <p:spPr bwMode="auto">
            <a:xfrm>
              <a:off x="1609" y="1191"/>
              <a:ext cx="216" cy="550"/>
            </a:xfrm>
            <a:prstGeom prst="leftBrace">
              <a:avLst>
                <a:gd name="adj1" fmla="val 21219"/>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b="0">
                <a:solidFill>
                  <a:schemeClr val="accent3">
                    <a:lumMod val="50000"/>
                  </a:schemeClr>
                </a:solidFill>
                <a:latin typeface="+mj-lt"/>
              </a:endParaRPr>
            </a:p>
          </p:txBody>
        </p:sp>
        <p:sp>
          <p:nvSpPr>
            <p:cNvPr id="23" name="Text Box 9">
              <a:extLst>
                <a:ext uri="{FF2B5EF4-FFF2-40B4-BE49-F238E27FC236}">
                  <a16:creationId xmlns:a16="http://schemas.microsoft.com/office/drawing/2014/main" id="{354C08DD-FEC8-698D-7B24-FC89D9B8F2BD}"/>
                </a:ext>
              </a:extLst>
            </p:cNvPr>
            <p:cNvSpPr txBox="1">
              <a:spLocks noChangeArrowheads="1"/>
            </p:cNvSpPr>
            <p:nvPr/>
          </p:nvSpPr>
          <p:spPr bwMode="auto">
            <a:xfrm>
              <a:off x="469" y="1345"/>
              <a:ext cx="1090" cy="40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r">
                <a:spcBef>
                  <a:spcPct val="0"/>
                </a:spcBef>
                <a:buClrTx/>
                <a:buSzTx/>
                <a:buFontTx/>
                <a:buNone/>
              </a:pPr>
              <a:r>
                <a:rPr lang="en-US" altLang="en-US" sz="1800" b="0" dirty="0">
                  <a:solidFill>
                    <a:schemeClr val="accent3">
                      <a:lumMod val="50000"/>
                    </a:schemeClr>
                  </a:solidFill>
                  <a:latin typeface="+mj-lt"/>
                </a:rPr>
                <a:t>You must </a:t>
              </a:r>
              <a:r>
                <a:rPr lang="en-US" altLang="en-US" sz="1800" dirty="0">
                  <a:solidFill>
                    <a:schemeClr val="accent3">
                      <a:lumMod val="50000"/>
                    </a:schemeClr>
                  </a:solidFill>
                  <a:latin typeface="+mj-lt"/>
                </a:rPr>
                <a:t>take</a:t>
              </a:r>
            </a:p>
            <a:p>
              <a:pPr algn="r">
                <a:spcBef>
                  <a:spcPct val="0"/>
                </a:spcBef>
                <a:buClrTx/>
                <a:buSzTx/>
                <a:buFontTx/>
                <a:buNone/>
              </a:pPr>
              <a:r>
                <a:rPr lang="en-US" altLang="en-US" sz="1800" b="0" dirty="0">
                  <a:solidFill>
                    <a:schemeClr val="accent3">
                      <a:lumMod val="50000"/>
                    </a:schemeClr>
                  </a:solidFill>
                  <a:latin typeface="+mj-lt"/>
                </a:rPr>
                <a:t>graduate courses</a:t>
              </a:r>
            </a:p>
          </p:txBody>
        </p:sp>
      </p:grpSp>
      <p:sp>
        <p:nvSpPr>
          <p:cNvPr id="20" name="AutoShape 10">
            <a:extLst>
              <a:ext uri="{FF2B5EF4-FFF2-40B4-BE49-F238E27FC236}">
                <a16:creationId xmlns:a16="http://schemas.microsoft.com/office/drawing/2014/main" id="{5E56EF39-0858-123A-E6B3-251BA724BD96}"/>
              </a:ext>
            </a:extLst>
          </p:cNvPr>
          <p:cNvSpPr>
            <a:spLocks/>
          </p:cNvSpPr>
          <p:nvPr/>
        </p:nvSpPr>
        <p:spPr bwMode="auto">
          <a:xfrm>
            <a:off x="2859089" y="2952750"/>
            <a:ext cx="342900" cy="2078037"/>
          </a:xfrm>
          <a:prstGeom prst="leftBrace">
            <a:avLst>
              <a:gd name="adj1" fmla="val 50502"/>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b="0">
              <a:solidFill>
                <a:schemeClr val="accent1"/>
              </a:solidFill>
              <a:latin typeface="+mj-lt"/>
            </a:endParaRPr>
          </a:p>
        </p:txBody>
      </p:sp>
      <p:sp>
        <p:nvSpPr>
          <p:cNvPr id="21" name="Text Box 11">
            <a:extLst>
              <a:ext uri="{FF2B5EF4-FFF2-40B4-BE49-F238E27FC236}">
                <a16:creationId xmlns:a16="http://schemas.microsoft.com/office/drawing/2014/main" id="{28BC981D-F967-DA6D-2B05-AFE52B6E8B2C}"/>
              </a:ext>
            </a:extLst>
          </p:cNvPr>
          <p:cNvSpPr txBox="1">
            <a:spLocks noChangeArrowheads="1"/>
          </p:cNvSpPr>
          <p:nvPr/>
        </p:nvSpPr>
        <p:spPr bwMode="auto">
          <a:xfrm>
            <a:off x="323851" y="3505200"/>
            <a:ext cx="2479675" cy="923925"/>
          </a:xfrm>
          <a:prstGeom prst="rect">
            <a:avLst/>
          </a:prstGeom>
          <a:solidFill>
            <a:srgbClr val="FFFF00">
              <a:alpha val="17000"/>
            </a:srgbClr>
          </a:solidFill>
          <a:ln>
            <a:solidFill>
              <a:srgbClr val="7030A0"/>
            </a:solid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800" b="0" dirty="0">
                <a:solidFill>
                  <a:schemeClr val="accent3">
                    <a:lumMod val="50000"/>
                  </a:schemeClr>
                </a:solidFill>
                <a:latin typeface="+mj-lt"/>
              </a:rPr>
              <a:t>You must </a:t>
            </a:r>
            <a:r>
              <a:rPr lang="en-US" altLang="en-US" sz="1800" dirty="0">
                <a:solidFill>
                  <a:schemeClr val="accent3">
                    <a:lumMod val="50000"/>
                  </a:schemeClr>
                </a:solidFill>
                <a:latin typeface="+mj-lt"/>
              </a:rPr>
              <a:t>pass</a:t>
            </a:r>
            <a:r>
              <a:rPr lang="en-US" altLang="en-US" sz="1800" b="0" dirty="0">
                <a:solidFill>
                  <a:schemeClr val="accent3">
                    <a:lumMod val="50000"/>
                  </a:schemeClr>
                </a:solidFill>
                <a:latin typeface="+mj-lt"/>
              </a:rPr>
              <a:t> the</a:t>
            </a:r>
          </a:p>
          <a:p>
            <a:pPr algn="ctr">
              <a:spcBef>
                <a:spcPct val="0"/>
              </a:spcBef>
              <a:buClrTx/>
              <a:buSzTx/>
              <a:buFontTx/>
              <a:buNone/>
            </a:pPr>
            <a:r>
              <a:rPr lang="en-US" altLang="en-US" sz="1800" b="0">
                <a:solidFill>
                  <a:schemeClr val="accent3">
                    <a:lumMod val="50000"/>
                  </a:schemeClr>
                </a:solidFill>
                <a:latin typeface="+mj-lt"/>
              </a:rPr>
              <a:t>  Ph.D. Qualifying Exam</a:t>
            </a:r>
          </a:p>
          <a:p>
            <a:pPr algn="ctr">
              <a:spcBef>
                <a:spcPct val="0"/>
              </a:spcBef>
              <a:buClrTx/>
              <a:buSzTx/>
              <a:buFontTx/>
              <a:buNone/>
            </a:pPr>
            <a:r>
              <a:rPr lang="en-US" altLang="en-US">
                <a:solidFill>
                  <a:schemeClr val="accent3">
                    <a:lumMod val="50000"/>
                  </a:schemeClr>
                </a:solidFill>
                <a:latin typeface="+mj-lt"/>
              </a:rPr>
              <a:t>(“the Qual”)</a:t>
            </a:r>
            <a:endParaRPr lang="en-US" altLang="en-US" sz="1800" b="0" dirty="0">
              <a:solidFill>
                <a:schemeClr val="accent3">
                  <a:lumMod val="50000"/>
                </a:schemeClr>
              </a:solidFill>
              <a:latin typeface="+mj-lt"/>
            </a:endParaRPr>
          </a:p>
        </p:txBody>
      </p:sp>
      <p:grpSp>
        <p:nvGrpSpPr>
          <p:cNvPr id="11" name="Group 10">
            <a:extLst>
              <a:ext uri="{FF2B5EF4-FFF2-40B4-BE49-F238E27FC236}">
                <a16:creationId xmlns:a16="http://schemas.microsoft.com/office/drawing/2014/main" id="{B5687181-A163-2E9C-5F1E-4020C7E7075F}"/>
              </a:ext>
            </a:extLst>
          </p:cNvPr>
          <p:cNvGrpSpPr>
            <a:grpSpLocks/>
          </p:cNvGrpSpPr>
          <p:nvPr/>
        </p:nvGrpSpPr>
        <p:grpSpPr bwMode="auto">
          <a:xfrm>
            <a:off x="5563164" y="2025649"/>
            <a:ext cx="3824357" cy="3694113"/>
            <a:chOff x="3815" y="1297"/>
            <a:chExt cx="1879" cy="2327"/>
          </a:xfrm>
        </p:grpSpPr>
        <p:sp>
          <p:nvSpPr>
            <p:cNvPr id="18" name="AutoShape 12">
              <a:extLst>
                <a:ext uri="{FF2B5EF4-FFF2-40B4-BE49-F238E27FC236}">
                  <a16:creationId xmlns:a16="http://schemas.microsoft.com/office/drawing/2014/main" id="{C2751EA7-5FF8-6618-6FA6-61EF88BD3600}"/>
                </a:ext>
              </a:extLst>
            </p:cNvPr>
            <p:cNvSpPr>
              <a:spLocks/>
            </p:cNvSpPr>
            <p:nvPr/>
          </p:nvSpPr>
          <p:spPr bwMode="auto">
            <a:xfrm flipH="1">
              <a:off x="3815" y="1297"/>
              <a:ext cx="273" cy="2327"/>
            </a:xfrm>
            <a:prstGeom prst="leftBrace">
              <a:avLst>
                <a:gd name="adj1" fmla="val 69444"/>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b="0">
                <a:solidFill>
                  <a:schemeClr val="accent1"/>
                </a:solidFill>
                <a:latin typeface="+mj-lt"/>
              </a:endParaRPr>
            </a:p>
          </p:txBody>
        </p:sp>
        <p:sp>
          <p:nvSpPr>
            <p:cNvPr id="19" name="Text Box 13">
              <a:extLst>
                <a:ext uri="{FF2B5EF4-FFF2-40B4-BE49-F238E27FC236}">
                  <a16:creationId xmlns:a16="http://schemas.microsoft.com/office/drawing/2014/main" id="{3CBDC04D-7788-E42B-69E4-7DF0A3F63998}"/>
                </a:ext>
              </a:extLst>
            </p:cNvPr>
            <p:cNvSpPr txBox="1">
              <a:spLocks noChangeArrowheads="1"/>
            </p:cNvSpPr>
            <p:nvPr/>
          </p:nvSpPr>
          <p:spPr bwMode="auto">
            <a:xfrm>
              <a:off x="4121" y="2325"/>
              <a:ext cx="1573" cy="233"/>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spcBef>
                  <a:spcPct val="0"/>
                </a:spcBef>
                <a:buClrTx/>
                <a:buSzTx/>
                <a:buFontTx/>
                <a:buNone/>
              </a:pPr>
              <a:r>
                <a:rPr lang="en-US" altLang="en-US" sz="1800" b="0">
                  <a:solidFill>
                    <a:schemeClr val="accent3">
                      <a:lumMod val="50000"/>
                    </a:schemeClr>
                  </a:solidFill>
                  <a:latin typeface="+mj-lt"/>
                </a:rPr>
                <a:t>Ph.D. proposal and thesis</a:t>
              </a:r>
              <a:endParaRPr lang="en-US" altLang="en-US" sz="1800" b="0" dirty="0">
                <a:solidFill>
                  <a:schemeClr val="accent3">
                    <a:lumMod val="50000"/>
                  </a:schemeClr>
                </a:solidFill>
                <a:latin typeface="+mj-lt"/>
              </a:endParaRPr>
            </a:p>
          </p:txBody>
        </p:sp>
      </p:grpSp>
      <p:grpSp>
        <p:nvGrpSpPr>
          <p:cNvPr id="13" name="Group 12">
            <a:extLst>
              <a:ext uri="{FF2B5EF4-FFF2-40B4-BE49-F238E27FC236}">
                <a16:creationId xmlns:a16="http://schemas.microsoft.com/office/drawing/2014/main" id="{D3BDB233-AC06-4F95-57EE-6C4D472BE6E3}"/>
              </a:ext>
            </a:extLst>
          </p:cNvPr>
          <p:cNvGrpSpPr>
            <a:grpSpLocks/>
          </p:cNvGrpSpPr>
          <p:nvPr/>
        </p:nvGrpSpPr>
        <p:grpSpPr bwMode="auto">
          <a:xfrm>
            <a:off x="990598" y="5029203"/>
            <a:ext cx="2203452" cy="923927"/>
            <a:chOff x="385" y="3141"/>
            <a:chExt cx="1388" cy="582"/>
          </a:xfrm>
        </p:grpSpPr>
        <p:sp>
          <p:nvSpPr>
            <p:cNvPr id="14" name="AutoShape 16">
              <a:extLst>
                <a:ext uri="{FF2B5EF4-FFF2-40B4-BE49-F238E27FC236}">
                  <a16:creationId xmlns:a16="http://schemas.microsoft.com/office/drawing/2014/main" id="{D47F64D4-2D08-F925-17CB-89269DAEA33A}"/>
                </a:ext>
              </a:extLst>
            </p:cNvPr>
            <p:cNvSpPr>
              <a:spLocks/>
            </p:cNvSpPr>
            <p:nvPr/>
          </p:nvSpPr>
          <p:spPr bwMode="auto">
            <a:xfrm>
              <a:off x="1501" y="3189"/>
              <a:ext cx="272" cy="425"/>
            </a:xfrm>
            <a:prstGeom prst="leftBrace">
              <a:avLst>
                <a:gd name="adj1" fmla="val 15664"/>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b="0">
                <a:solidFill>
                  <a:schemeClr val="accent1"/>
                </a:solidFill>
                <a:latin typeface="+mj-lt"/>
              </a:endParaRPr>
            </a:p>
          </p:txBody>
        </p:sp>
        <p:sp>
          <p:nvSpPr>
            <p:cNvPr id="15" name="Text Box 17">
              <a:extLst>
                <a:ext uri="{FF2B5EF4-FFF2-40B4-BE49-F238E27FC236}">
                  <a16:creationId xmlns:a16="http://schemas.microsoft.com/office/drawing/2014/main" id="{6BC7E5C9-15B6-D264-A314-98890856F609}"/>
                </a:ext>
              </a:extLst>
            </p:cNvPr>
            <p:cNvSpPr txBox="1">
              <a:spLocks noChangeArrowheads="1"/>
            </p:cNvSpPr>
            <p:nvPr/>
          </p:nvSpPr>
          <p:spPr bwMode="auto">
            <a:xfrm>
              <a:off x="385" y="3141"/>
              <a:ext cx="1215" cy="582"/>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a:solidFill>
                    <a:schemeClr val="accent3">
                      <a:lumMod val="50000"/>
                    </a:schemeClr>
                  </a:solidFill>
                  <a:latin typeface="+mj-lt"/>
                </a:rPr>
                <a:t>Graduate progress </a:t>
              </a:r>
            </a:p>
            <a:p>
              <a:pPr algn="ctr">
                <a:spcBef>
                  <a:spcPct val="0"/>
                </a:spcBef>
                <a:buClrTx/>
                <a:buSzTx/>
                <a:buFontTx/>
                <a:buNone/>
              </a:pPr>
              <a:r>
                <a:rPr lang="en-US" altLang="en-US">
                  <a:solidFill>
                    <a:schemeClr val="accent3">
                      <a:lumMod val="50000"/>
                    </a:schemeClr>
                  </a:solidFill>
                  <a:latin typeface="+mj-lt"/>
                </a:rPr>
                <a:t>reports</a:t>
              </a:r>
            </a:p>
            <a:p>
              <a:pPr algn="ctr">
                <a:spcBef>
                  <a:spcPct val="0"/>
                </a:spcBef>
                <a:buClrTx/>
                <a:buSzTx/>
                <a:buFontTx/>
                <a:buNone/>
              </a:pPr>
              <a:r>
                <a:rPr lang="en-US" altLang="en-US" sz="1800" b="0">
                  <a:solidFill>
                    <a:schemeClr val="accent3">
                      <a:lumMod val="50000"/>
                    </a:schemeClr>
                  </a:solidFill>
                  <a:latin typeface="+mj-lt"/>
                </a:rPr>
                <a:t>every semester</a:t>
              </a:r>
              <a:endParaRPr lang="en-US" altLang="en-US" sz="1800" b="0" dirty="0">
                <a:solidFill>
                  <a:schemeClr val="accent3">
                    <a:lumMod val="50000"/>
                  </a:schemeClr>
                </a:solidFill>
                <a:latin typeface="+mj-lt"/>
              </a:endParaRPr>
            </a:p>
          </p:txBody>
        </p:sp>
      </p:grpSp>
      <p:sp>
        <p:nvSpPr>
          <p:cNvPr id="24" name="TextBox 23">
            <a:extLst>
              <a:ext uri="{FF2B5EF4-FFF2-40B4-BE49-F238E27FC236}">
                <a16:creationId xmlns:a16="http://schemas.microsoft.com/office/drawing/2014/main" id="{39273A32-BA50-9C01-DDF6-5A81AE1987D3}"/>
              </a:ext>
            </a:extLst>
          </p:cNvPr>
          <p:cNvSpPr txBox="1"/>
          <p:nvPr/>
        </p:nvSpPr>
        <p:spPr>
          <a:xfrm>
            <a:off x="6415112" y="4114800"/>
            <a:ext cx="1890261" cy="923330"/>
          </a:xfrm>
          <a:prstGeom prst="rect">
            <a:avLst/>
          </a:prstGeom>
          <a:noFill/>
        </p:spPr>
        <p:txBody>
          <a:bodyPr wrap="none" rtlCol="0">
            <a:spAutoFit/>
          </a:bodyPr>
          <a:lstStyle/>
          <a:p>
            <a:r>
              <a:rPr lang="en-US" sz="1800"/>
              <a:t>But, </a:t>
            </a:r>
            <a:r>
              <a:rPr lang="en-US" sz="1800" u="sng"/>
              <a:t>Advisor</a:t>
            </a:r>
            <a:r>
              <a:rPr lang="en-US" sz="1800"/>
              <a:t>, not</a:t>
            </a:r>
          </a:p>
          <a:p>
            <a:r>
              <a:rPr lang="en-US" sz="1800"/>
              <a:t>ECE department</a:t>
            </a:r>
          </a:p>
          <a:p>
            <a:r>
              <a:rPr lang="en-US" sz="1800"/>
              <a:t>controls this</a:t>
            </a:r>
          </a:p>
        </p:txBody>
      </p:sp>
      <p:sp>
        <p:nvSpPr>
          <p:cNvPr id="26" name="TextBox 25">
            <a:extLst>
              <a:ext uri="{FF2B5EF4-FFF2-40B4-BE49-F238E27FC236}">
                <a16:creationId xmlns:a16="http://schemas.microsoft.com/office/drawing/2014/main" id="{2DC49A20-6C86-B1F0-D9ED-F64F881DD13E}"/>
              </a:ext>
            </a:extLst>
          </p:cNvPr>
          <p:cNvSpPr txBox="1"/>
          <p:nvPr/>
        </p:nvSpPr>
        <p:spPr>
          <a:xfrm>
            <a:off x="533400" y="1593622"/>
            <a:ext cx="2505814" cy="646331"/>
          </a:xfrm>
          <a:prstGeom prst="rect">
            <a:avLst/>
          </a:prstGeom>
          <a:noFill/>
        </p:spPr>
        <p:txBody>
          <a:bodyPr wrap="none" rtlCol="0">
            <a:spAutoFit/>
          </a:bodyPr>
          <a:lstStyle/>
          <a:p>
            <a:r>
              <a:rPr lang="en-US" sz="1800" u="sng"/>
              <a:t>ECE</a:t>
            </a:r>
            <a:r>
              <a:rPr lang="en-US" sz="1800"/>
              <a:t> or ECE-approved</a:t>
            </a:r>
          </a:p>
          <a:p>
            <a:r>
              <a:rPr lang="en-US" sz="1800"/>
              <a:t>courses</a:t>
            </a:r>
          </a:p>
        </p:txBody>
      </p:sp>
      <p:sp>
        <p:nvSpPr>
          <p:cNvPr id="27" name="TextBox 26">
            <a:extLst>
              <a:ext uri="{FF2B5EF4-FFF2-40B4-BE49-F238E27FC236}">
                <a16:creationId xmlns:a16="http://schemas.microsoft.com/office/drawing/2014/main" id="{2AA3166A-FBF9-A057-42C8-F92D8C17C42C}"/>
              </a:ext>
            </a:extLst>
          </p:cNvPr>
          <p:cNvSpPr txBox="1"/>
          <p:nvPr/>
        </p:nvSpPr>
        <p:spPr>
          <a:xfrm>
            <a:off x="838200" y="5867400"/>
            <a:ext cx="2185214" cy="646331"/>
          </a:xfrm>
          <a:prstGeom prst="rect">
            <a:avLst/>
          </a:prstGeom>
          <a:noFill/>
        </p:spPr>
        <p:txBody>
          <a:bodyPr wrap="none" rtlCol="0">
            <a:spAutoFit/>
          </a:bodyPr>
          <a:lstStyle/>
          <a:p>
            <a:r>
              <a:rPr lang="en-US" sz="1800" u="sng"/>
              <a:t>ECE</a:t>
            </a:r>
            <a:r>
              <a:rPr lang="en-US" sz="1800"/>
              <a:t> faculty review </a:t>
            </a:r>
          </a:p>
          <a:p>
            <a:r>
              <a:rPr lang="en-US" sz="1800"/>
              <a:t>these</a:t>
            </a:r>
          </a:p>
        </p:txBody>
      </p:sp>
      <p:sp>
        <p:nvSpPr>
          <p:cNvPr id="28" name="TextBox 27">
            <a:extLst>
              <a:ext uri="{FF2B5EF4-FFF2-40B4-BE49-F238E27FC236}">
                <a16:creationId xmlns:a16="http://schemas.microsoft.com/office/drawing/2014/main" id="{A9E41F8B-A66D-6F3D-1211-7841005B0DA6}"/>
              </a:ext>
            </a:extLst>
          </p:cNvPr>
          <p:cNvSpPr txBox="1"/>
          <p:nvPr/>
        </p:nvSpPr>
        <p:spPr>
          <a:xfrm>
            <a:off x="457200" y="2133600"/>
            <a:ext cx="546946" cy="646331"/>
          </a:xfrm>
          <a:prstGeom prst="rect">
            <a:avLst/>
          </a:prstGeom>
          <a:noFill/>
        </p:spPr>
        <p:txBody>
          <a:bodyPr wrap="none" rtlCol="0">
            <a:spAutoFit/>
          </a:bodyPr>
          <a:lstStyle/>
          <a:p>
            <a:r>
              <a:rPr lang="en-US" sz="3600">
                <a:sym typeface="Wingdings" panose="05000000000000000000" pitchFamily="2" charset="2"/>
              </a:rPr>
              <a:t></a:t>
            </a:r>
            <a:endParaRPr lang="en-US" sz="3600"/>
          </a:p>
        </p:txBody>
      </p:sp>
      <p:sp>
        <p:nvSpPr>
          <p:cNvPr id="29" name="TextBox 28">
            <a:extLst>
              <a:ext uri="{FF2B5EF4-FFF2-40B4-BE49-F238E27FC236}">
                <a16:creationId xmlns:a16="http://schemas.microsoft.com/office/drawing/2014/main" id="{B4473919-3B59-00B0-9874-B711BB775929}"/>
              </a:ext>
            </a:extLst>
          </p:cNvPr>
          <p:cNvSpPr txBox="1"/>
          <p:nvPr/>
        </p:nvSpPr>
        <p:spPr>
          <a:xfrm>
            <a:off x="457200" y="5181600"/>
            <a:ext cx="546946" cy="646331"/>
          </a:xfrm>
          <a:prstGeom prst="rect">
            <a:avLst/>
          </a:prstGeom>
          <a:noFill/>
        </p:spPr>
        <p:txBody>
          <a:bodyPr wrap="none" rtlCol="0">
            <a:spAutoFit/>
          </a:bodyPr>
          <a:lstStyle/>
          <a:p>
            <a:r>
              <a:rPr lang="en-US" sz="3600">
                <a:sym typeface="Wingdings" panose="05000000000000000000" pitchFamily="2" charset="2"/>
              </a:rPr>
              <a:t></a:t>
            </a:r>
            <a:endParaRPr lang="en-US" sz="3600"/>
          </a:p>
        </p:txBody>
      </p:sp>
    </p:spTree>
    <p:extLst>
      <p:ext uri="{BB962C8B-B14F-4D97-AF65-F5344CB8AC3E}">
        <p14:creationId xmlns:p14="http://schemas.microsoft.com/office/powerpoint/2010/main" val="4282520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4" grpId="0" animBg="1"/>
      <p:bldP spid="5" grpId="0" animBg="1"/>
      <p:bldP spid="6" grpId="0" animBg="1"/>
      <p:bldP spid="7" grpId="0" animBg="1"/>
      <p:bldP spid="8" grpId="0" animBg="1"/>
      <p:bldP spid="20" grpId="0" animBg="1"/>
      <p:bldP spid="21" grpId="0" animBg="1"/>
      <p:bldP spid="24"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6873B-8683-2A13-E741-CCB570BAADA4}"/>
              </a:ext>
            </a:extLst>
          </p:cNvPr>
          <p:cNvSpPr>
            <a:spLocks noGrp="1"/>
          </p:cNvSpPr>
          <p:nvPr>
            <p:ph type="title"/>
          </p:nvPr>
        </p:nvSpPr>
        <p:spPr/>
        <p:txBody>
          <a:bodyPr/>
          <a:lstStyle/>
          <a:p>
            <a:r>
              <a:rPr lang="en-US"/>
              <a:t>What “the Qual” is NOT</a:t>
            </a:r>
          </a:p>
        </p:txBody>
      </p:sp>
      <p:sp>
        <p:nvSpPr>
          <p:cNvPr id="3" name="Content Placeholder 2">
            <a:extLst>
              <a:ext uri="{FF2B5EF4-FFF2-40B4-BE49-F238E27FC236}">
                <a16:creationId xmlns:a16="http://schemas.microsoft.com/office/drawing/2014/main" id="{3FF518BD-AF38-DE90-99BA-26F1B874ABBB}"/>
              </a:ext>
            </a:extLst>
          </p:cNvPr>
          <p:cNvSpPr>
            <a:spLocks noGrp="1"/>
          </p:cNvSpPr>
          <p:nvPr>
            <p:ph idx="1"/>
          </p:nvPr>
        </p:nvSpPr>
        <p:spPr/>
        <p:txBody>
          <a:bodyPr/>
          <a:lstStyle/>
          <a:p>
            <a:r>
              <a:rPr lang="en-US"/>
              <a:t>NOT a test of Depth and Breadth that faculty feel “you ought to know”, simply because you are an ECE student</a:t>
            </a:r>
          </a:p>
          <a:p>
            <a:pPr lvl="1"/>
            <a:r>
              <a:rPr lang="en-US"/>
              <a:t>You take courses to show that</a:t>
            </a:r>
          </a:p>
          <a:p>
            <a:endParaRPr lang="en-US"/>
          </a:p>
          <a:p>
            <a:r>
              <a:rPr lang="en-US"/>
              <a:t>NOT a test of knowledge about the latest research in your area</a:t>
            </a:r>
          </a:p>
          <a:p>
            <a:pPr lvl="1"/>
            <a:r>
              <a:rPr lang="en-US"/>
              <a:t>Your thesis proposal shows that</a:t>
            </a:r>
          </a:p>
          <a:p>
            <a:endParaRPr lang="en-US"/>
          </a:p>
          <a:p>
            <a:r>
              <a:rPr lang="en-US"/>
              <a:t>NOT a test of your research contributions</a:t>
            </a:r>
          </a:p>
          <a:p>
            <a:pPr lvl="1"/>
            <a:r>
              <a:rPr lang="en-US"/>
              <a:t>Your thesis defense shows that</a:t>
            </a:r>
          </a:p>
          <a:p>
            <a:endParaRPr lang="en-US"/>
          </a:p>
        </p:txBody>
      </p:sp>
      <p:sp>
        <p:nvSpPr>
          <p:cNvPr id="4" name="AutoShape 3">
            <a:extLst>
              <a:ext uri="{FF2B5EF4-FFF2-40B4-BE49-F238E27FC236}">
                <a16:creationId xmlns:a16="http://schemas.microsoft.com/office/drawing/2014/main" id="{E1374121-D2A8-046B-9CF5-4392953B6352}"/>
              </a:ext>
            </a:extLst>
          </p:cNvPr>
          <p:cNvSpPr>
            <a:spLocks noChangeArrowheads="1"/>
          </p:cNvSpPr>
          <p:nvPr/>
        </p:nvSpPr>
        <p:spPr bwMode="auto">
          <a:xfrm>
            <a:off x="7391401" y="3657599"/>
            <a:ext cx="1371599" cy="39528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Breadth &amp; Depth</a:t>
            </a:r>
            <a:endParaRPr lang="en-US" altLang="en-US" sz="1400" dirty="0">
              <a:latin typeface="+mj-lt"/>
            </a:endParaRPr>
          </a:p>
        </p:txBody>
      </p:sp>
      <p:sp>
        <p:nvSpPr>
          <p:cNvPr id="5" name="AutoShape 4">
            <a:extLst>
              <a:ext uri="{FF2B5EF4-FFF2-40B4-BE49-F238E27FC236}">
                <a16:creationId xmlns:a16="http://schemas.microsoft.com/office/drawing/2014/main" id="{12AE3740-ED3C-BE96-9F92-DAACA97DE060}"/>
              </a:ext>
            </a:extLst>
          </p:cNvPr>
          <p:cNvSpPr>
            <a:spLocks noChangeArrowheads="1"/>
          </p:cNvSpPr>
          <p:nvPr/>
        </p:nvSpPr>
        <p:spPr bwMode="auto">
          <a:xfrm>
            <a:off x="7391400" y="4190999"/>
            <a:ext cx="1371599" cy="40163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Ability to think</a:t>
            </a:r>
          </a:p>
        </p:txBody>
      </p:sp>
      <p:sp>
        <p:nvSpPr>
          <p:cNvPr id="6" name="AutoShape 5">
            <a:extLst>
              <a:ext uri="{FF2B5EF4-FFF2-40B4-BE49-F238E27FC236}">
                <a16:creationId xmlns:a16="http://schemas.microsoft.com/office/drawing/2014/main" id="{82E849CD-F461-5CD7-68E2-A14C475E5021}"/>
              </a:ext>
            </a:extLst>
          </p:cNvPr>
          <p:cNvSpPr>
            <a:spLocks noChangeArrowheads="1"/>
          </p:cNvSpPr>
          <p:nvPr/>
        </p:nvSpPr>
        <p:spPr bwMode="auto">
          <a:xfrm>
            <a:off x="7391400" y="4724399"/>
            <a:ext cx="1371599" cy="398462"/>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Ability to speak</a:t>
            </a:r>
          </a:p>
        </p:txBody>
      </p:sp>
      <p:sp>
        <p:nvSpPr>
          <p:cNvPr id="7" name="AutoShape 6">
            <a:extLst>
              <a:ext uri="{FF2B5EF4-FFF2-40B4-BE49-F238E27FC236}">
                <a16:creationId xmlns:a16="http://schemas.microsoft.com/office/drawing/2014/main" id="{94C8514E-B318-A2A3-AC07-0D8F65E18421}"/>
              </a:ext>
            </a:extLst>
          </p:cNvPr>
          <p:cNvSpPr>
            <a:spLocks noChangeArrowheads="1"/>
          </p:cNvSpPr>
          <p:nvPr/>
        </p:nvSpPr>
        <p:spPr bwMode="auto">
          <a:xfrm>
            <a:off x="7391400" y="5333999"/>
            <a:ext cx="1371600" cy="358774"/>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Ability to write</a:t>
            </a:r>
          </a:p>
        </p:txBody>
      </p:sp>
      <p:sp>
        <p:nvSpPr>
          <p:cNvPr id="8" name="AutoShape 7">
            <a:extLst>
              <a:ext uri="{FF2B5EF4-FFF2-40B4-BE49-F238E27FC236}">
                <a16:creationId xmlns:a16="http://schemas.microsoft.com/office/drawing/2014/main" id="{F2071517-3D3D-D115-22C9-65D38944A1D0}"/>
              </a:ext>
            </a:extLst>
          </p:cNvPr>
          <p:cNvSpPr>
            <a:spLocks noChangeArrowheads="1"/>
          </p:cNvSpPr>
          <p:nvPr/>
        </p:nvSpPr>
        <p:spPr bwMode="auto">
          <a:xfrm>
            <a:off x="7391400" y="5867399"/>
            <a:ext cx="1371600" cy="381000"/>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Steady Progress</a:t>
            </a:r>
          </a:p>
        </p:txBody>
      </p:sp>
      <p:grpSp>
        <p:nvGrpSpPr>
          <p:cNvPr id="12" name="Group 11">
            <a:extLst>
              <a:ext uri="{FF2B5EF4-FFF2-40B4-BE49-F238E27FC236}">
                <a16:creationId xmlns:a16="http://schemas.microsoft.com/office/drawing/2014/main" id="{0E5F6EC4-12F4-3680-32D1-56A1FA379591}"/>
              </a:ext>
            </a:extLst>
          </p:cNvPr>
          <p:cNvGrpSpPr>
            <a:grpSpLocks/>
          </p:cNvGrpSpPr>
          <p:nvPr/>
        </p:nvGrpSpPr>
        <p:grpSpPr bwMode="auto">
          <a:xfrm>
            <a:off x="4800601" y="4191000"/>
            <a:ext cx="2570164" cy="1524000"/>
            <a:chOff x="225" y="1833"/>
            <a:chExt cx="1619" cy="960"/>
          </a:xfrm>
        </p:grpSpPr>
        <p:sp>
          <p:nvSpPr>
            <p:cNvPr id="13" name="AutoShape 10">
              <a:extLst>
                <a:ext uri="{FF2B5EF4-FFF2-40B4-BE49-F238E27FC236}">
                  <a16:creationId xmlns:a16="http://schemas.microsoft.com/office/drawing/2014/main" id="{7D539B5B-B6EC-A357-DF7B-2047981261CB}"/>
                </a:ext>
              </a:extLst>
            </p:cNvPr>
            <p:cNvSpPr>
              <a:spLocks/>
            </p:cNvSpPr>
            <p:nvPr/>
          </p:nvSpPr>
          <p:spPr bwMode="auto">
            <a:xfrm>
              <a:off x="1713" y="1833"/>
              <a:ext cx="131" cy="960"/>
            </a:xfrm>
            <a:prstGeom prst="leftBrace">
              <a:avLst>
                <a:gd name="adj1" fmla="val 50502"/>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sz="1200" b="0">
                <a:solidFill>
                  <a:schemeClr val="accent1"/>
                </a:solidFill>
                <a:latin typeface="+mj-lt"/>
              </a:endParaRPr>
            </a:p>
          </p:txBody>
        </p:sp>
        <p:sp>
          <p:nvSpPr>
            <p:cNvPr id="14" name="Text Box 11">
              <a:extLst>
                <a:ext uri="{FF2B5EF4-FFF2-40B4-BE49-F238E27FC236}">
                  <a16:creationId xmlns:a16="http://schemas.microsoft.com/office/drawing/2014/main" id="{52F07A61-65EB-6EFB-CC14-4B56420993FE}"/>
                </a:ext>
              </a:extLst>
            </p:cNvPr>
            <p:cNvSpPr txBox="1">
              <a:spLocks noChangeArrowheads="1"/>
            </p:cNvSpPr>
            <p:nvPr/>
          </p:nvSpPr>
          <p:spPr bwMode="auto">
            <a:xfrm>
              <a:off x="225" y="2025"/>
              <a:ext cx="1403" cy="523"/>
            </a:xfrm>
            <a:prstGeom prst="rect">
              <a:avLst/>
            </a:prstGeom>
            <a:solidFill>
              <a:srgbClr val="FFFF00">
                <a:alpha val="17000"/>
              </a:srgbClr>
            </a:solidFill>
            <a:ln>
              <a:solidFill>
                <a:srgbClr val="7030A0"/>
              </a:solid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600" b="0" dirty="0">
                  <a:solidFill>
                    <a:schemeClr val="accent3">
                      <a:lumMod val="50000"/>
                    </a:schemeClr>
                  </a:solidFill>
                  <a:latin typeface="+mj-lt"/>
                </a:rPr>
                <a:t>You must </a:t>
              </a:r>
              <a:r>
                <a:rPr lang="en-US" altLang="en-US" sz="1600" dirty="0">
                  <a:solidFill>
                    <a:schemeClr val="accent3">
                      <a:lumMod val="50000"/>
                    </a:schemeClr>
                  </a:solidFill>
                  <a:latin typeface="+mj-lt"/>
                </a:rPr>
                <a:t>pass</a:t>
              </a:r>
              <a:r>
                <a:rPr lang="en-US" altLang="en-US" sz="1600" b="0" dirty="0">
                  <a:solidFill>
                    <a:schemeClr val="accent3">
                      <a:lumMod val="50000"/>
                    </a:schemeClr>
                  </a:solidFill>
                  <a:latin typeface="+mj-lt"/>
                </a:rPr>
                <a:t> the</a:t>
              </a:r>
            </a:p>
            <a:p>
              <a:pPr algn="ctr">
                <a:spcBef>
                  <a:spcPct val="0"/>
                </a:spcBef>
                <a:buClrTx/>
                <a:buSzTx/>
                <a:buFontTx/>
                <a:buNone/>
              </a:pPr>
              <a:r>
                <a:rPr lang="en-US" altLang="en-US" sz="1600" b="0">
                  <a:solidFill>
                    <a:schemeClr val="accent3">
                      <a:lumMod val="50000"/>
                    </a:schemeClr>
                  </a:solidFill>
                  <a:latin typeface="+mj-lt"/>
                </a:rPr>
                <a:t>  Ph.D. Qualifying Exam</a:t>
              </a:r>
            </a:p>
            <a:p>
              <a:pPr algn="ctr">
                <a:spcBef>
                  <a:spcPct val="0"/>
                </a:spcBef>
                <a:buClrTx/>
                <a:buSzTx/>
                <a:buFontTx/>
                <a:buNone/>
              </a:pPr>
              <a:r>
                <a:rPr lang="en-US" altLang="en-US" sz="1600">
                  <a:solidFill>
                    <a:schemeClr val="accent3">
                      <a:lumMod val="50000"/>
                    </a:schemeClr>
                  </a:solidFill>
                  <a:latin typeface="+mj-lt"/>
                </a:rPr>
                <a:t>(“the Qual”)</a:t>
              </a:r>
              <a:endParaRPr lang="en-US" altLang="en-US" sz="1600" b="0" dirty="0">
                <a:solidFill>
                  <a:schemeClr val="accent3">
                    <a:lumMod val="50000"/>
                  </a:schemeClr>
                </a:solidFill>
                <a:latin typeface="+mj-lt"/>
              </a:endParaRPr>
            </a:p>
          </p:txBody>
        </p:sp>
      </p:grpSp>
    </p:spTree>
    <p:extLst>
      <p:ext uri="{BB962C8B-B14F-4D97-AF65-F5344CB8AC3E}">
        <p14:creationId xmlns:p14="http://schemas.microsoft.com/office/powerpoint/2010/main" val="3754182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CA8EF-2595-4300-EBBF-DE44FE7A5E78}"/>
              </a:ext>
            </a:extLst>
          </p:cNvPr>
          <p:cNvSpPr>
            <a:spLocks noGrp="1"/>
          </p:cNvSpPr>
          <p:nvPr>
            <p:ph type="title"/>
          </p:nvPr>
        </p:nvSpPr>
        <p:spPr/>
        <p:txBody>
          <a:bodyPr/>
          <a:lstStyle/>
          <a:p>
            <a:r>
              <a:rPr lang="en-US"/>
              <a:t>What “the Qual” IS</a:t>
            </a:r>
          </a:p>
        </p:txBody>
      </p:sp>
      <p:sp>
        <p:nvSpPr>
          <p:cNvPr id="3" name="Content Placeholder 2">
            <a:extLst>
              <a:ext uri="{FF2B5EF4-FFF2-40B4-BE49-F238E27FC236}">
                <a16:creationId xmlns:a16="http://schemas.microsoft.com/office/drawing/2014/main" id="{338DF2ED-36DA-47C1-A7DD-E50AC9A57FD8}"/>
              </a:ext>
            </a:extLst>
          </p:cNvPr>
          <p:cNvSpPr>
            <a:spLocks noGrp="1"/>
          </p:cNvSpPr>
          <p:nvPr>
            <p:ph idx="1"/>
          </p:nvPr>
        </p:nvSpPr>
        <p:spPr>
          <a:xfrm>
            <a:off x="304800" y="685800"/>
            <a:ext cx="8839200" cy="5486400"/>
          </a:xfrm>
        </p:spPr>
        <p:txBody>
          <a:bodyPr/>
          <a:lstStyle/>
          <a:p>
            <a:r>
              <a:rPr lang="en-US"/>
              <a:t>The Qual IS a test of your ability to  Think / Speak / Write  about a “research-like” topic</a:t>
            </a:r>
          </a:p>
          <a:p>
            <a:r>
              <a:rPr lang="en-US"/>
              <a:t>All students who </a:t>
            </a:r>
            <a:r>
              <a:rPr lang="en-US" u="sng"/>
              <a:t>hope to work</a:t>
            </a:r>
            <a:r>
              <a:rPr lang="en-US"/>
              <a:t> towards a Ph.D. (approximately 2</a:t>
            </a:r>
            <a:r>
              <a:rPr lang="en-US" baseline="30000"/>
              <a:t>nd</a:t>
            </a:r>
            <a:r>
              <a:rPr lang="en-US"/>
              <a:t> year students) </a:t>
            </a:r>
            <a:r>
              <a:rPr lang="en-US" u="sng"/>
              <a:t>must</a:t>
            </a:r>
            <a:r>
              <a:rPr lang="en-US"/>
              <a:t> demonstrate the above abilities</a:t>
            </a:r>
          </a:p>
          <a:p>
            <a:endParaRPr lang="en-US"/>
          </a:p>
          <a:p>
            <a:r>
              <a:rPr lang="en-US" u="sng"/>
              <a:t>The Qual</a:t>
            </a:r>
            <a:r>
              <a:rPr lang="en-US"/>
              <a:t>:     This is how it works</a:t>
            </a:r>
          </a:p>
          <a:p>
            <a:pPr>
              <a:buFont typeface="+mj-lt"/>
              <a:buAutoNum type="arabicPeriod"/>
            </a:pPr>
            <a:r>
              <a:rPr lang="en-US" u="sng"/>
              <a:t>You</a:t>
            </a:r>
            <a:r>
              <a:rPr lang="en-US"/>
              <a:t> select 3 technical papers to </a:t>
            </a:r>
            <a:r>
              <a:rPr lang="en-US" u="sng"/>
              <a:t>limit the scope</a:t>
            </a:r>
            <a:r>
              <a:rPr lang="en-US"/>
              <a:t> of </a:t>
            </a:r>
            <a:r>
              <a:rPr lang="en-US" u="sng"/>
              <a:t>your</a:t>
            </a:r>
            <a:r>
              <a:rPr lang="en-US"/>
              <a:t> exam to a particular topic</a:t>
            </a:r>
          </a:p>
          <a:p>
            <a:pPr>
              <a:buFont typeface="+mj-lt"/>
              <a:buAutoNum type="arabicPeriod"/>
            </a:pPr>
            <a:r>
              <a:rPr lang="en-US"/>
              <a:t>You </a:t>
            </a:r>
            <a:r>
              <a:rPr lang="en-US" u="sng"/>
              <a:t>write</a:t>
            </a:r>
            <a:r>
              <a:rPr lang="en-US"/>
              <a:t> a 4-page technical paper on that topic (within the scope </a:t>
            </a:r>
            <a:r>
              <a:rPr lang="en-US" u="sng"/>
              <a:t>you selected</a:t>
            </a:r>
            <a:r>
              <a:rPr lang="en-US"/>
              <a:t>)</a:t>
            </a:r>
          </a:p>
          <a:p>
            <a:pPr>
              <a:buFont typeface="+mj-lt"/>
              <a:buAutoNum type="arabicPeriod"/>
            </a:pPr>
            <a:r>
              <a:rPr lang="en-US"/>
              <a:t>You </a:t>
            </a:r>
            <a:r>
              <a:rPr lang="en-US" u="sng"/>
              <a:t>orally</a:t>
            </a:r>
            <a:r>
              <a:rPr lang="en-US"/>
              <a:t> present </a:t>
            </a:r>
            <a:r>
              <a:rPr lang="en-US" u="sng"/>
              <a:t>that topic</a:t>
            </a:r>
            <a:r>
              <a:rPr lang="en-US"/>
              <a:t> to a committee of 3 faculty members</a:t>
            </a:r>
          </a:p>
          <a:p>
            <a:pPr>
              <a:buFont typeface="+mj-lt"/>
              <a:buAutoNum type="arabicPeriod"/>
            </a:pPr>
            <a:r>
              <a:rPr lang="en-US"/>
              <a:t>You </a:t>
            </a:r>
            <a:r>
              <a:rPr lang="en-US" u="sng"/>
              <a:t>answer</a:t>
            </a:r>
            <a:r>
              <a:rPr lang="en-US"/>
              <a:t> questions about </a:t>
            </a:r>
            <a:r>
              <a:rPr lang="en-US" u="sng"/>
              <a:t>that topic</a:t>
            </a:r>
            <a:r>
              <a:rPr lang="en-US"/>
              <a:t> and about whatever</a:t>
            </a:r>
          </a:p>
          <a:p>
            <a:pPr marL="0" indent="0">
              <a:buNone/>
            </a:pPr>
            <a:r>
              <a:rPr lang="en-US"/>
              <a:t>	 undergraduate material underpins </a:t>
            </a:r>
            <a:r>
              <a:rPr lang="en-US" u="sng"/>
              <a:t>that topic</a:t>
            </a:r>
          </a:p>
          <a:p>
            <a:pPr>
              <a:buFont typeface="+mj-lt"/>
              <a:buAutoNum type="arabicPeriod"/>
            </a:pPr>
            <a:endParaRPr lang="en-US"/>
          </a:p>
        </p:txBody>
      </p:sp>
      <p:sp>
        <p:nvSpPr>
          <p:cNvPr id="4" name="AutoShape 3">
            <a:extLst>
              <a:ext uri="{FF2B5EF4-FFF2-40B4-BE49-F238E27FC236}">
                <a16:creationId xmlns:a16="http://schemas.microsoft.com/office/drawing/2014/main" id="{86AB7821-B216-411F-0079-333C68F655F7}"/>
              </a:ext>
            </a:extLst>
          </p:cNvPr>
          <p:cNvSpPr>
            <a:spLocks noChangeArrowheads="1"/>
          </p:cNvSpPr>
          <p:nvPr/>
        </p:nvSpPr>
        <p:spPr bwMode="auto">
          <a:xfrm>
            <a:off x="7391401" y="3810000"/>
            <a:ext cx="1371599" cy="395287"/>
          </a:xfrm>
          <a:prstGeom prst="cube">
            <a:avLst>
              <a:gd name="adj" fmla="val 25000"/>
            </a:avLst>
          </a:prstGeom>
          <a:solidFill>
            <a:schemeClr val="accent6">
              <a:lumMod val="20000"/>
              <a:lumOff val="80000"/>
            </a:schemeClr>
          </a:solidFill>
          <a:ln w="9525">
            <a:solidFill>
              <a:schemeClr val="tx1">
                <a:lumMod val="50000"/>
                <a:lumOff val="50000"/>
              </a:schemeClr>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bg1">
                    <a:lumMod val="65000"/>
                  </a:schemeClr>
                </a:solidFill>
                <a:latin typeface="+mj-lt"/>
              </a:rPr>
              <a:t>Breadth &amp; Depth</a:t>
            </a:r>
            <a:endParaRPr lang="en-US" altLang="en-US" sz="1400" dirty="0">
              <a:solidFill>
                <a:schemeClr val="bg1">
                  <a:lumMod val="65000"/>
                </a:schemeClr>
              </a:solidFill>
              <a:latin typeface="+mj-lt"/>
            </a:endParaRPr>
          </a:p>
        </p:txBody>
      </p:sp>
      <p:sp>
        <p:nvSpPr>
          <p:cNvPr id="5" name="AutoShape 4">
            <a:extLst>
              <a:ext uri="{FF2B5EF4-FFF2-40B4-BE49-F238E27FC236}">
                <a16:creationId xmlns:a16="http://schemas.microsoft.com/office/drawing/2014/main" id="{AAE135E6-D63F-6068-305B-9C4763469726}"/>
              </a:ext>
            </a:extLst>
          </p:cNvPr>
          <p:cNvSpPr>
            <a:spLocks noChangeArrowheads="1"/>
          </p:cNvSpPr>
          <p:nvPr/>
        </p:nvSpPr>
        <p:spPr bwMode="auto">
          <a:xfrm>
            <a:off x="7391400" y="4343400"/>
            <a:ext cx="1371599" cy="401637"/>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tx1"/>
                </a:solidFill>
                <a:latin typeface="+mj-lt"/>
              </a:rPr>
              <a:t>Ability to think</a:t>
            </a:r>
          </a:p>
        </p:txBody>
      </p:sp>
      <p:sp>
        <p:nvSpPr>
          <p:cNvPr id="6" name="AutoShape 5">
            <a:extLst>
              <a:ext uri="{FF2B5EF4-FFF2-40B4-BE49-F238E27FC236}">
                <a16:creationId xmlns:a16="http://schemas.microsoft.com/office/drawing/2014/main" id="{862427F9-9DDD-53A3-2F7D-B537D61C30DB}"/>
              </a:ext>
            </a:extLst>
          </p:cNvPr>
          <p:cNvSpPr>
            <a:spLocks noChangeArrowheads="1"/>
          </p:cNvSpPr>
          <p:nvPr/>
        </p:nvSpPr>
        <p:spPr bwMode="auto">
          <a:xfrm>
            <a:off x="7391400" y="4876800"/>
            <a:ext cx="1371599" cy="398462"/>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Ability to speak</a:t>
            </a:r>
          </a:p>
        </p:txBody>
      </p:sp>
      <p:sp>
        <p:nvSpPr>
          <p:cNvPr id="7" name="AutoShape 6">
            <a:extLst>
              <a:ext uri="{FF2B5EF4-FFF2-40B4-BE49-F238E27FC236}">
                <a16:creationId xmlns:a16="http://schemas.microsoft.com/office/drawing/2014/main" id="{C086BC06-C393-7514-CABC-EE61F909F394}"/>
              </a:ext>
            </a:extLst>
          </p:cNvPr>
          <p:cNvSpPr>
            <a:spLocks noChangeArrowheads="1"/>
          </p:cNvSpPr>
          <p:nvPr/>
        </p:nvSpPr>
        <p:spPr bwMode="auto">
          <a:xfrm>
            <a:off x="7391400" y="5486400"/>
            <a:ext cx="1371600" cy="358774"/>
          </a:xfrm>
          <a:prstGeom prst="cube">
            <a:avLst>
              <a:gd name="adj" fmla="val 25000"/>
            </a:avLst>
          </a:prstGeom>
          <a:solidFill>
            <a:schemeClr val="accent6">
              <a:lumMod val="20000"/>
              <a:lumOff val="80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latin typeface="+mj-lt"/>
              </a:rPr>
              <a:t>Ability to write</a:t>
            </a:r>
          </a:p>
        </p:txBody>
      </p:sp>
      <p:sp>
        <p:nvSpPr>
          <p:cNvPr id="8" name="AutoShape 7">
            <a:extLst>
              <a:ext uri="{FF2B5EF4-FFF2-40B4-BE49-F238E27FC236}">
                <a16:creationId xmlns:a16="http://schemas.microsoft.com/office/drawing/2014/main" id="{98F64967-4D34-E5C0-C73B-568E5C5B826A}"/>
              </a:ext>
            </a:extLst>
          </p:cNvPr>
          <p:cNvSpPr>
            <a:spLocks noChangeArrowheads="1"/>
          </p:cNvSpPr>
          <p:nvPr/>
        </p:nvSpPr>
        <p:spPr bwMode="auto">
          <a:xfrm>
            <a:off x="7391400" y="6019800"/>
            <a:ext cx="1371600" cy="381000"/>
          </a:xfrm>
          <a:prstGeom prst="cube">
            <a:avLst>
              <a:gd name="adj" fmla="val 25000"/>
            </a:avLst>
          </a:prstGeom>
          <a:solidFill>
            <a:schemeClr val="accent6">
              <a:lumMod val="20000"/>
              <a:lumOff val="80000"/>
            </a:schemeClr>
          </a:solidFill>
          <a:ln w="9525">
            <a:solidFill>
              <a:schemeClr val="tx1">
                <a:lumMod val="50000"/>
                <a:lumOff val="50000"/>
              </a:schemeClr>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bg1">
                    <a:lumMod val="65000"/>
                  </a:schemeClr>
                </a:solidFill>
                <a:latin typeface="+mj-lt"/>
              </a:rPr>
              <a:t>Steady Progress</a:t>
            </a:r>
          </a:p>
        </p:txBody>
      </p:sp>
      <p:grpSp>
        <p:nvGrpSpPr>
          <p:cNvPr id="9" name="Group 8">
            <a:extLst>
              <a:ext uri="{FF2B5EF4-FFF2-40B4-BE49-F238E27FC236}">
                <a16:creationId xmlns:a16="http://schemas.microsoft.com/office/drawing/2014/main" id="{6EA50AE2-808A-1E33-50F5-5966A174B5BE}"/>
              </a:ext>
            </a:extLst>
          </p:cNvPr>
          <p:cNvGrpSpPr>
            <a:grpSpLocks/>
          </p:cNvGrpSpPr>
          <p:nvPr/>
        </p:nvGrpSpPr>
        <p:grpSpPr bwMode="auto">
          <a:xfrm>
            <a:off x="4800600" y="4343401"/>
            <a:ext cx="2570164" cy="1524000"/>
            <a:chOff x="225" y="1833"/>
            <a:chExt cx="1619" cy="960"/>
          </a:xfrm>
        </p:grpSpPr>
        <p:sp>
          <p:nvSpPr>
            <p:cNvPr id="10" name="AutoShape 10">
              <a:extLst>
                <a:ext uri="{FF2B5EF4-FFF2-40B4-BE49-F238E27FC236}">
                  <a16:creationId xmlns:a16="http://schemas.microsoft.com/office/drawing/2014/main" id="{05911456-606D-4851-970D-F6F36BCDA78A}"/>
                </a:ext>
              </a:extLst>
            </p:cNvPr>
            <p:cNvSpPr>
              <a:spLocks/>
            </p:cNvSpPr>
            <p:nvPr/>
          </p:nvSpPr>
          <p:spPr bwMode="auto">
            <a:xfrm>
              <a:off x="1713" y="1833"/>
              <a:ext cx="131" cy="960"/>
            </a:xfrm>
            <a:prstGeom prst="leftBrace">
              <a:avLst>
                <a:gd name="adj1" fmla="val 50502"/>
                <a:gd name="adj2" fmla="val 50000"/>
              </a:avLst>
            </a:prstGeom>
            <a:ln>
              <a:headEnd/>
              <a:tailEnd/>
            </a:ln>
          </p:spPr>
          <p:style>
            <a:lnRef idx="3">
              <a:schemeClr val="accent1"/>
            </a:lnRef>
            <a:fillRef idx="0">
              <a:schemeClr val="accent1"/>
            </a:fillRef>
            <a:effectRef idx="2">
              <a:schemeClr val="accent1"/>
            </a:effectRef>
            <a:fontRef idx="minor">
              <a:schemeClr val="tx1"/>
            </a:fontRef>
          </p:style>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tx1"/>
                  </a:solidFill>
                  <a:effectLst/>
                  <a:uFillTx/>
                  <a:latin typeface="+mn-lt"/>
                  <a:ea typeface="+mn-ea"/>
                  <a:cs typeface="+mn-cs"/>
                  <a:sym typeface="Calibri"/>
                </a:defRPr>
              </a:lvl9pPr>
            </a:lstStyle>
            <a:p>
              <a:pPr>
                <a:spcBef>
                  <a:spcPct val="0"/>
                </a:spcBef>
                <a:buClrTx/>
                <a:buSzTx/>
                <a:buFontTx/>
                <a:buNone/>
              </a:pPr>
              <a:endParaRPr lang="en-US" altLang="en-US" sz="1200" b="0">
                <a:solidFill>
                  <a:schemeClr val="accent1"/>
                </a:solidFill>
                <a:latin typeface="+mj-lt"/>
              </a:endParaRPr>
            </a:p>
          </p:txBody>
        </p:sp>
        <p:sp>
          <p:nvSpPr>
            <p:cNvPr id="11" name="Text Box 11">
              <a:extLst>
                <a:ext uri="{FF2B5EF4-FFF2-40B4-BE49-F238E27FC236}">
                  <a16:creationId xmlns:a16="http://schemas.microsoft.com/office/drawing/2014/main" id="{63A29BF8-2210-89FB-79DB-0B61A9C9430D}"/>
                </a:ext>
              </a:extLst>
            </p:cNvPr>
            <p:cNvSpPr txBox="1">
              <a:spLocks noChangeArrowheads="1"/>
            </p:cNvSpPr>
            <p:nvPr/>
          </p:nvSpPr>
          <p:spPr bwMode="auto">
            <a:xfrm>
              <a:off x="225" y="2265"/>
              <a:ext cx="1403" cy="523"/>
            </a:xfrm>
            <a:prstGeom prst="rect">
              <a:avLst/>
            </a:prstGeom>
            <a:solidFill>
              <a:srgbClr val="FFFF00">
                <a:alpha val="17000"/>
              </a:srgbClr>
            </a:solidFill>
            <a:ln>
              <a:solidFill>
                <a:srgbClr val="7030A0"/>
              </a:solid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wrap="non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600" b="0" dirty="0">
                  <a:solidFill>
                    <a:schemeClr val="accent3">
                      <a:lumMod val="50000"/>
                    </a:schemeClr>
                  </a:solidFill>
                  <a:latin typeface="+mj-lt"/>
                </a:rPr>
                <a:t>You must </a:t>
              </a:r>
              <a:r>
                <a:rPr lang="en-US" altLang="en-US" sz="1600" dirty="0">
                  <a:solidFill>
                    <a:schemeClr val="accent3">
                      <a:lumMod val="50000"/>
                    </a:schemeClr>
                  </a:solidFill>
                  <a:latin typeface="+mj-lt"/>
                </a:rPr>
                <a:t>pass</a:t>
              </a:r>
              <a:r>
                <a:rPr lang="en-US" altLang="en-US" sz="1600" b="0" dirty="0">
                  <a:solidFill>
                    <a:schemeClr val="accent3">
                      <a:lumMod val="50000"/>
                    </a:schemeClr>
                  </a:solidFill>
                  <a:latin typeface="+mj-lt"/>
                </a:rPr>
                <a:t> the</a:t>
              </a:r>
            </a:p>
            <a:p>
              <a:pPr algn="ctr">
                <a:spcBef>
                  <a:spcPct val="0"/>
                </a:spcBef>
                <a:buClrTx/>
                <a:buSzTx/>
                <a:buFontTx/>
                <a:buNone/>
              </a:pPr>
              <a:r>
                <a:rPr lang="en-US" altLang="en-US" sz="1600" b="0">
                  <a:solidFill>
                    <a:schemeClr val="accent3">
                      <a:lumMod val="50000"/>
                    </a:schemeClr>
                  </a:solidFill>
                  <a:latin typeface="+mj-lt"/>
                </a:rPr>
                <a:t>  Ph.D. Qualifying Exam</a:t>
              </a:r>
            </a:p>
            <a:p>
              <a:pPr algn="ctr">
                <a:spcBef>
                  <a:spcPct val="0"/>
                </a:spcBef>
                <a:buClrTx/>
                <a:buSzTx/>
                <a:buFontTx/>
                <a:buNone/>
              </a:pPr>
              <a:r>
                <a:rPr lang="en-US" altLang="en-US" sz="1600">
                  <a:solidFill>
                    <a:schemeClr val="accent3">
                      <a:lumMod val="50000"/>
                    </a:schemeClr>
                  </a:solidFill>
                  <a:latin typeface="+mj-lt"/>
                </a:rPr>
                <a:t>(“the Qual”)</a:t>
              </a:r>
              <a:endParaRPr lang="en-US" altLang="en-US" sz="1600" b="0" dirty="0">
                <a:solidFill>
                  <a:schemeClr val="accent3">
                    <a:lumMod val="50000"/>
                  </a:schemeClr>
                </a:solidFill>
                <a:latin typeface="+mj-lt"/>
              </a:endParaRPr>
            </a:p>
          </p:txBody>
        </p:sp>
      </p:grpSp>
      <p:sp>
        <p:nvSpPr>
          <p:cNvPr id="12" name="AutoShape 6">
            <a:extLst>
              <a:ext uri="{FF2B5EF4-FFF2-40B4-BE49-F238E27FC236}">
                <a16:creationId xmlns:a16="http://schemas.microsoft.com/office/drawing/2014/main" id="{DAEEAB8D-7424-3925-4946-2B38C7013E7E}"/>
              </a:ext>
            </a:extLst>
          </p:cNvPr>
          <p:cNvSpPr>
            <a:spLocks noChangeArrowheads="1"/>
          </p:cNvSpPr>
          <p:nvPr/>
        </p:nvSpPr>
        <p:spPr bwMode="auto">
          <a:xfrm>
            <a:off x="7391400" y="5486401"/>
            <a:ext cx="1371600" cy="358774"/>
          </a:xfrm>
          <a:prstGeom prst="cube">
            <a:avLst>
              <a:gd name="adj" fmla="val 25000"/>
            </a:avLst>
          </a:prstGeom>
          <a:solidFill>
            <a:schemeClr val="accent6">
              <a:lumMod val="75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bg1"/>
                </a:solidFill>
                <a:latin typeface="+mj-lt"/>
              </a:rPr>
              <a:t>Ability to write</a:t>
            </a:r>
          </a:p>
        </p:txBody>
      </p:sp>
      <p:sp>
        <p:nvSpPr>
          <p:cNvPr id="13" name="AutoShape 5">
            <a:extLst>
              <a:ext uri="{FF2B5EF4-FFF2-40B4-BE49-F238E27FC236}">
                <a16:creationId xmlns:a16="http://schemas.microsoft.com/office/drawing/2014/main" id="{529A098A-D320-C2AE-1471-0EAFE8D940CE}"/>
              </a:ext>
            </a:extLst>
          </p:cNvPr>
          <p:cNvSpPr>
            <a:spLocks noChangeArrowheads="1"/>
          </p:cNvSpPr>
          <p:nvPr/>
        </p:nvSpPr>
        <p:spPr bwMode="auto">
          <a:xfrm>
            <a:off x="7391400" y="4876801"/>
            <a:ext cx="1371599" cy="398462"/>
          </a:xfrm>
          <a:prstGeom prst="cube">
            <a:avLst>
              <a:gd name="adj" fmla="val 25000"/>
            </a:avLst>
          </a:prstGeom>
          <a:solidFill>
            <a:schemeClr val="accent6">
              <a:lumMod val="75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bg1"/>
                </a:solidFill>
                <a:latin typeface="+mj-lt"/>
              </a:rPr>
              <a:t>Ability to speak</a:t>
            </a:r>
          </a:p>
        </p:txBody>
      </p:sp>
      <p:sp>
        <p:nvSpPr>
          <p:cNvPr id="14" name="Google Shape;166;p10">
            <a:extLst>
              <a:ext uri="{FF2B5EF4-FFF2-40B4-BE49-F238E27FC236}">
                <a16:creationId xmlns:a16="http://schemas.microsoft.com/office/drawing/2014/main" id="{E630ECC0-07DE-8880-7A28-DAE4E0F15451}"/>
              </a:ext>
            </a:extLst>
          </p:cNvPr>
          <p:cNvSpPr txBox="1"/>
          <p:nvPr/>
        </p:nvSpPr>
        <p:spPr>
          <a:xfrm>
            <a:off x="457200" y="6172200"/>
            <a:ext cx="4274185" cy="208279"/>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Clr>
                <a:srgbClr val="000000"/>
              </a:buClr>
              <a:buSzPts val="1200"/>
              <a:buFont typeface="Arial"/>
              <a:buNone/>
            </a:pPr>
            <a:r>
              <a:rPr lang="en-US" sz="1200" b="0" i="1" u="sng" strike="noStrike" cap="none">
                <a:solidFill>
                  <a:srgbClr val="00337E"/>
                </a:solidFill>
                <a:latin typeface="Calibri"/>
                <a:ea typeface="Calibri"/>
                <a:cs typeface="Calibri"/>
                <a:sym typeface="Calibri"/>
                <a:hlinkClick r:id="rId2">
                  <a:extLst>
                    <a:ext uri="{A12FA001-AC4F-418D-AE19-62706E023703}">
                      <ahyp:hlinkClr xmlns:ahyp="http://schemas.microsoft.com/office/drawing/2018/hyperlinkcolor" val="tx"/>
                    </a:ext>
                  </a:extLst>
                </a:hlinkClick>
              </a:rPr>
              <a:t>https://www.ece.cmu.edu/academics/phd-ece/qualifying-exam.html</a:t>
            </a:r>
            <a:endParaRPr sz="1200" b="0" i="0" u="none" strike="noStrike" cap="none">
              <a:solidFill>
                <a:srgbClr val="000000"/>
              </a:solidFill>
              <a:latin typeface="Calibri"/>
              <a:ea typeface="Calibri"/>
              <a:cs typeface="Calibri"/>
              <a:sym typeface="Calibri"/>
            </a:endParaRPr>
          </a:p>
        </p:txBody>
      </p:sp>
      <p:sp>
        <p:nvSpPr>
          <p:cNvPr id="15" name="AutoShape 4">
            <a:extLst>
              <a:ext uri="{FF2B5EF4-FFF2-40B4-BE49-F238E27FC236}">
                <a16:creationId xmlns:a16="http://schemas.microsoft.com/office/drawing/2014/main" id="{81AE7669-E048-0F62-E110-994C69FCF43C}"/>
              </a:ext>
            </a:extLst>
          </p:cNvPr>
          <p:cNvSpPr>
            <a:spLocks noChangeArrowheads="1"/>
          </p:cNvSpPr>
          <p:nvPr/>
        </p:nvSpPr>
        <p:spPr bwMode="auto">
          <a:xfrm>
            <a:off x="7385919" y="4344497"/>
            <a:ext cx="1371599" cy="401637"/>
          </a:xfrm>
          <a:prstGeom prst="cube">
            <a:avLst>
              <a:gd name="adj" fmla="val 25000"/>
            </a:avLst>
          </a:prstGeom>
          <a:solidFill>
            <a:schemeClr val="accent6">
              <a:lumMod val="75000"/>
            </a:schemeClr>
          </a:solidFill>
          <a:ln w="9525">
            <a:solidFill>
              <a:schemeClr val="tx1"/>
            </a:solidFill>
            <a:miter lim="800000"/>
            <a:headEnd/>
            <a:tailEnd/>
          </a:ln>
        </p:spPr>
        <p:txBody>
          <a:bodyPr wrap="none"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lvl9pPr>
          </a:lstStyle>
          <a:p>
            <a:pPr algn="ctr">
              <a:spcBef>
                <a:spcPct val="0"/>
              </a:spcBef>
              <a:buClrTx/>
              <a:buSzTx/>
              <a:buFontTx/>
              <a:buNone/>
            </a:pPr>
            <a:r>
              <a:rPr lang="en-US" altLang="en-US" sz="1400">
                <a:solidFill>
                  <a:schemeClr val="bg1"/>
                </a:solidFill>
                <a:latin typeface="+mj-lt"/>
              </a:rPr>
              <a:t>Ability to think</a:t>
            </a:r>
          </a:p>
        </p:txBody>
      </p:sp>
    </p:spTree>
    <p:extLst>
      <p:ext uri="{BB962C8B-B14F-4D97-AF65-F5344CB8AC3E}">
        <p14:creationId xmlns:p14="http://schemas.microsoft.com/office/powerpoint/2010/main" val="349856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P spid="12" grpId="0" animBg="1"/>
      <p:bldP spid="13" grpId="0" animBg="1"/>
      <p:bldP spid="14" grpId="0"/>
      <p:bldP spid="15" grpId="0" animBg="1"/>
    </p:bldLst>
  </p:timing>
</p:sld>
</file>

<file path=ppt/theme/theme1.xml><?xml version="1.0" encoding="utf-8"?>
<a:theme xmlns:a="http://schemas.openxmlformats.org/drawingml/2006/main" name="negi_research_06">
  <a:themeElements>
    <a:clrScheme name="18752">
      <a:dk1>
        <a:srgbClr val="000000"/>
      </a:dk1>
      <a:lt1>
        <a:sysClr val="window" lastClr="FFFFFF"/>
      </a:lt1>
      <a:dk2>
        <a:srgbClr val="003195"/>
      </a:dk2>
      <a:lt2>
        <a:srgbClr val="E3DED1"/>
      </a:lt2>
      <a:accent1>
        <a:srgbClr val="C00000"/>
      </a:accent1>
      <a:accent2>
        <a:srgbClr val="0042C7"/>
      </a:accent2>
      <a:accent3>
        <a:srgbClr val="14425D"/>
      </a:accent3>
      <a:accent4>
        <a:srgbClr val="0070C0"/>
      </a:accent4>
      <a:accent5>
        <a:srgbClr val="354F12"/>
      </a:accent5>
      <a:accent6>
        <a:srgbClr val="50771B"/>
      </a:accent6>
      <a:hlink>
        <a:srgbClr val="7030A0"/>
      </a:hlink>
      <a:folHlink>
        <a:srgbClr val="9F87B7"/>
      </a:folHlink>
    </a:clrScheme>
    <a:fontScheme name="18752">
      <a:majorFont>
        <a:latin typeface="Times New Roman"/>
        <a:ea typeface="MS PGothic"/>
        <a:cs typeface=""/>
      </a:majorFont>
      <a:minorFont>
        <a:latin typeface="Times New Roman"/>
        <a:ea typeface="MS PGothic"/>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sz="2000" b="0" i="0" u="none" strike="noStrike" cap="none" normalizeH="0" baseline="0">
            <a:ln>
              <a:noFill/>
            </a:ln>
            <a:solidFill>
              <a:srgbClr val="CC0000"/>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25400" cap="flat" cmpd="sng" algn="ctr">
          <a:solidFill>
            <a:srgbClr val="CC00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CC0000"/>
            </a:solidFill>
            <a:effectLst/>
            <a:latin typeface="Arial" charset="0"/>
            <a:ea typeface="MS PGothic" pitchFamily="34" charset="-128"/>
          </a:defRPr>
        </a:defPPr>
      </a:lstStyle>
    </a:lnDef>
    <a:txDef>
      <a:spPr>
        <a:noFill/>
      </a:spPr>
      <a:bodyPr wrap="none" rtlCol="0">
        <a:spAutoFit/>
      </a:bodyPr>
      <a:lstStyle>
        <a:defPPr>
          <a:defRPr sz="1800" dirty="0"/>
        </a:defPPr>
      </a:lstStyle>
    </a:txDef>
  </a:objectDefaults>
  <a:extraClrSchemeLst>
    <a:extraClrScheme>
      <a:clrScheme name="negi_research_0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egi_research_0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egi_research_0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egi_research_0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egi_research_0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egi_research_0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egi_research_0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esearch_slidetemplate.potx" id="{34EFB4DF-409F-408B-A4A0-489241699F35}" vid="{D8941C0D-A7E3-4D3C-91D6-9558D55CD6E1}"/>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research_slidetemplate</Template>
  <TotalTime>5114</TotalTime>
  <Words>4659</Words>
  <Application>Microsoft Office PowerPoint</Application>
  <PresentationFormat>On-screen Show (4:3)</PresentationFormat>
  <Paragraphs>770</Paragraphs>
  <Slides>56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Symbol</vt:lpstr>
      <vt:lpstr>Times</vt:lpstr>
      <vt:lpstr>Arial</vt:lpstr>
      <vt:lpstr>Times New Roman</vt:lpstr>
      <vt:lpstr>Calibri</vt:lpstr>
      <vt:lpstr>Trebuchet MS</vt:lpstr>
      <vt:lpstr>Wingdings</vt:lpstr>
      <vt:lpstr>negi_research_06</vt:lpstr>
      <vt:lpstr>ECE Ph.D. Qualifying  Exam Overview</vt:lpstr>
      <vt:lpstr>Qual timeline policy</vt:lpstr>
      <vt:lpstr>Agenda for today</vt:lpstr>
      <vt:lpstr>Big Takeaways</vt:lpstr>
      <vt:lpstr>Ph.D. Qualifying Exam Philosophy</vt:lpstr>
      <vt:lpstr>The Ph.D.</vt:lpstr>
      <vt:lpstr>Ph.D. requirements in ECE</vt:lpstr>
      <vt:lpstr>What “the Qual” is NOT</vt:lpstr>
      <vt:lpstr>What “the Qual” IS</vt:lpstr>
      <vt:lpstr>The Qual visualized</vt:lpstr>
      <vt:lpstr>The Qual visualized</vt:lpstr>
      <vt:lpstr>The Qual – details</vt:lpstr>
      <vt:lpstr>Important phases and dates</vt:lpstr>
      <vt:lpstr> Accommodations </vt:lpstr>
      <vt:lpstr>Qual declaration</vt:lpstr>
      <vt:lpstr>Qual declaration</vt:lpstr>
      <vt:lpstr>Ranked list of faculty</vt:lpstr>
      <vt:lpstr>Faculty unavailable in Spring 2025</vt:lpstr>
      <vt:lpstr>Preliminary Background papers</vt:lpstr>
      <vt:lpstr>Review and Background papers</vt:lpstr>
      <vt:lpstr>Review and Background papers</vt:lpstr>
      <vt:lpstr>Review and Background papers</vt:lpstr>
      <vt:lpstr>Background papers:    Purpose</vt:lpstr>
      <vt:lpstr>Background papers</vt:lpstr>
      <vt:lpstr>Review paper</vt:lpstr>
      <vt:lpstr>Review paper</vt:lpstr>
      <vt:lpstr>Sample review paper – Pages 1,2</vt:lpstr>
      <vt:lpstr>Sample review paper – Pages 3,4</vt:lpstr>
      <vt:lpstr>Exam committee</vt:lpstr>
      <vt:lpstr>Exam committee</vt:lpstr>
      <vt:lpstr>Exam:   Oral presentation  and Q&amp;A</vt:lpstr>
      <vt:lpstr>Exam:    Oral presentation  and  Q&amp;A</vt:lpstr>
      <vt:lpstr>Actual exam’s stages</vt:lpstr>
      <vt:lpstr>Caution:    Q&amp;A</vt:lpstr>
      <vt:lpstr>Caution:    Undergraduate material</vt:lpstr>
      <vt:lpstr>Grading criteria</vt:lpstr>
      <vt:lpstr>ECE faculty meet and Official results</vt:lpstr>
      <vt:lpstr>ECE faculty meet</vt:lpstr>
      <vt:lpstr>FAQs</vt:lpstr>
      <vt:lpstr>FAQs</vt:lpstr>
      <vt:lpstr>FAQs</vt:lpstr>
      <vt:lpstr>FAQs</vt:lpstr>
      <vt:lpstr>FAQs</vt:lpstr>
      <vt:lpstr>FAQs</vt:lpstr>
      <vt:lpstr>FAQs</vt:lpstr>
      <vt:lpstr>FAQs</vt:lpstr>
      <vt:lpstr>FAQs</vt:lpstr>
      <vt:lpstr>FAQs</vt:lpstr>
      <vt:lpstr>FAQs</vt:lpstr>
      <vt:lpstr>FAQs</vt:lpstr>
      <vt:lpstr>FAQs</vt:lpstr>
      <vt:lpstr>FAQs</vt:lpstr>
      <vt:lpstr>FAQs</vt:lpstr>
      <vt:lpstr>FAQs</vt:lpstr>
      <vt:lpstr>Addendum</vt:lpstr>
      <vt:lpstr>Qual resources:   Web-links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Rohit Negi</dc:creator>
  <cp:lastModifiedBy>Rohit Negi</cp:lastModifiedBy>
  <cp:revision>64</cp:revision>
  <cp:lastPrinted>2004-01-18T21:18:38Z</cp:lastPrinted>
  <dcterms:created xsi:type="dcterms:W3CDTF">2024-09-14T20:22:35Z</dcterms:created>
  <dcterms:modified xsi:type="dcterms:W3CDTF">2025-01-23T22:15:33Z</dcterms:modified>
</cp:coreProperties>
</file>